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82" r:id="rId5"/>
    <p:sldId id="257" r:id="rId6"/>
    <p:sldId id="262" r:id="rId7"/>
    <p:sldId id="258" r:id="rId8"/>
    <p:sldId id="263" r:id="rId9"/>
    <p:sldId id="281" r:id="rId10"/>
    <p:sldId id="278" r:id="rId11"/>
    <p:sldId id="259" r:id="rId12"/>
    <p:sldId id="261" r:id="rId13"/>
    <p:sldId id="284" r:id="rId14"/>
    <p:sldId id="280" r:id="rId15"/>
    <p:sldId id="276" r:id="rId16"/>
    <p:sldId id="260"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DF23EE-E4FE-438B-AC9D-AFEECC885859}" v="2" dt="2024-09-10T16:36:47.2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CF8C0D-F1FE-47BC-B8E3-24FB50652C02}" type="datetimeFigureOut">
              <a:rPr lang="en-GB" smtClean="0"/>
              <a:t>19/09/2024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B55C80-4EBB-4251-9B3C-198DF5FC1FFB}" type="slidenum">
              <a:rPr lang="en-GB" smtClean="0"/>
              <a:t>‹#›</a:t>
            </a:fld>
            <a:endParaRPr lang="en-GB"/>
          </a:p>
        </p:txBody>
      </p:sp>
    </p:spTree>
    <p:extLst>
      <p:ext uri="{BB962C8B-B14F-4D97-AF65-F5344CB8AC3E}">
        <p14:creationId xmlns:p14="http://schemas.microsoft.com/office/powerpoint/2010/main" val="2005834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FBDCB54-B61D-412B-884D-D3788A2497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88AD5D5-3AFF-4639-BFD4-B06C7317F76E}" type="slidenum">
              <a:rPr lang="en-GB" altLang="en-US" smtClean="0"/>
              <a:pPr>
                <a:spcBef>
                  <a:spcPct val="0"/>
                </a:spcBef>
              </a:pPr>
              <a:t>3</a:t>
            </a:fld>
            <a:endParaRPr lang="en-GB" altLang="en-US"/>
          </a:p>
        </p:txBody>
      </p:sp>
      <p:sp>
        <p:nvSpPr>
          <p:cNvPr id="22531" name="Rectangle 2">
            <a:extLst>
              <a:ext uri="{FF2B5EF4-FFF2-40B4-BE49-F238E27FC236}">
                <a16:creationId xmlns:a16="http://schemas.microsoft.com/office/drawing/2014/main" id="{DA743B32-9552-4BB5-BCC5-076B8D05BC41}"/>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B18FC58D-7B0B-4A17-8F35-91367B5B15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710836F3-B4FA-491B-9C7B-6FBC0E3406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58FD47-74D6-4192-ADC5-D5DBA7348DFA}" type="slidenum">
              <a:rPr lang="en-GB" altLang="en-US" smtClean="0"/>
              <a:pPr>
                <a:spcBef>
                  <a:spcPct val="0"/>
                </a:spcBef>
              </a:pPr>
              <a:t>14</a:t>
            </a:fld>
            <a:endParaRPr lang="en-GB" altLang="en-US"/>
          </a:p>
        </p:txBody>
      </p:sp>
      <p:sp>
        <p:nvSpPr>
          <p:cNvPr id="32771" name="Rectangle 2">
            <a:extLst>
              <a:ext uri="{FF2B5EF4-FFF2-40B4-BE49-F238E27FC236}">
                <a16:creationId xmlns:a16="http://schemas.microsoft.com/office/drawing/2014/main" id="{6CE98F8D-FA02-4AF6-809A-C230D4FDE77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A81236E-A24E-40BA-8E4E-04A903B11C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E858F-34C4-42B9-ACFA-C03ABB8BF5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9686E9A-C36C-4275-B49A-22965CAC5E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24EFD2D-1C32-4B73-A760-46383F5BE7F0}"/>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6A63DF97-D32B-4C2F-B03C-3E10AAB841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752B59-111E-42C3-964D-0F15E1C0739E}"/>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324961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45F3A-23F7-4CBB-AE68-8BAD3FA5182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C8C0C3-956B-4B32-8314-EAA532F28C2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D41769-6B68-40B7-9EEF-0148F2AF55E6}"/>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773E0E34-6897-4E19-8027-3C14D577B5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6A2806-EEA2-47A3-8C92-95B9559C326D}"/>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626788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420FE3-CAD8-4388-8C03-C5ABC26055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557E10-94C0-4393-88F3-F0593E1397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CF240C-F723-475B-A878-A075D7A224E1}"/>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259C6A44-7F95-4A1B-BD42-77B2B67E23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43AB86-CB82-4B47-85C4-8C152F039783}"/>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13517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79305-7C26-4650-86A4-2ADCB06C18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AA77E6-7E6E-4C20-BD1E-AA744F0E808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47E8B9-EF1F-4CF6-A072-99F5BC1F5232}"/>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636C10C6-E58C-4E11-8A5F-26C3C1F992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8436AF-F4E3-4A87-A39F-1593E8A379B7}"/>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1596512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AB9FF-613F-49E3-AEE5-AC84C3FE11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FA90E5-EACC-43E1-B4CF-EFC70D6413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670C7FB-E731-416A-BDD5-F54583F8F229}"/>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42A4C61C-B907-4A9F-823E-9B659897E7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E8DCDF-1DDC-4229-8A23-C12FB5503D1E}"/>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29046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7C934-AD62-45F8-BE6F-EABA0FFBDD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79FA7F-BD4A-489C-BDEA-A17CAC97618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16FE45-A75D-4666-ABB9-AC5DA49C70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F2AF42D-B84E-4871-A9DA-ECE217E3948E}"/>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6" name="Footer Placeholder 5">
            <a:extLst>
              <a:ext uri="{FF2B5EF4-FFF2-40B4-BE49-F238E27FC236}">
                <a16:creationId xmlns:a16="http://schemas.microsoft.com/office/drawing/2014/main" id="{13425EF3-8C0F-47B6-BEA3-765C10E2F1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810F80-1E00-461F-BDA9-727E38898C6F}"/>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105283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C6E5-D61E-4DE0-ADD7-7A65A003789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79C0E6-41D9-4F2F-8A62-D9B0F502AF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5DF66A9-5861-4256-A423-2025F1E9632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A63E1A-755C-4E6B-A8D8-BDE460B094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2A6010-5346-41B8-90F1-9F382C3F4FA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6044AE-93EA-403A-A203-68BC567D674A}"/>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8" name="Footer Placeholder 7">
            <a:extLst>
              <a:ext uri="{FF2B5EF4-FFF2-40B4-BE49-F238E27FC236}">
                <a16:creationId xmlns:a16="http://schemas.microsoft.com/office/drawing/2014/main" id="{BD2ED366-A678-4700-A94B-860A3A7EB9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FF81562-BE94-4712-831E-C73A436E2529}"/>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2686270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59153-1FF5-4A63-9785-0C77D377E4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B3A4CCF-3583-4C02-9257-17B66C2BA201}"/>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4" name="Footer Placeholder 3">
            <a:extLst>
              <a:ext uri="{FF2B5EF4-FFF2-40B4-BE49-F238E27FC236}">
                <a16:creationId xmlns:a16="http://schemas.microsoft.com/office/drawing/2014/main" id="{43A07880-8D33-4709-AF3E-CC58A83DD7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C35A453-8E20-4E9C-A950-74C1B0BAFDAA}"/>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3520176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02ADB9-234D-49A6-A6A4-4453F4A3D18B}"/>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3" name="Footer Placeholder 2">
            <a:extLst>
              <a:ext uri="{FF2B5EF4-FFF2-40B4-BE49-F238E27FC236}">
                <a16:creationId xmlns:a16="http://schemas.microsoft.com/office/drawing/2014/main" id="{6CE0E429-C011-4DB5-8E15-A50289555A9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D51904A-4F5B-4E75-BCE4-B6CD9987EE4E}"/>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31782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78808-1677-4E88-AB8F-F0D6E91D85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36A49A9-67EA-489F-84B1-CA68CDB5F2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84F9F85-C8BD-4147-9EAD-15AFB1D38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62C03B8-AB65-4C7E-B005-550228134308}"/>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6" name="Footer Placeholder 5">
            <a:extLst>
              <a:ext uri="{FF2B5EF4-FFF2-40B4-BE49-F238E27FC236}">
                <a16:creationId xmlns:a16="http://schemas.microsoft.com/office/drawing/2014/main" id="{11168B19-61E4-4C0A-84D8-4A728E7E01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0C98D1-BF6D-4C7D-B1F2-762709F1ADE8}"/>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60867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3088B-D85B-440A-9D9E-8267F41EAC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F770444-448F-425A-B07F-6FF19D3D1B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00D733-F344-4161-BCAD-E8F6899B81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56796A-D789-4540-AE0C-8144CF2CDE01}"/>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6" name="Footer Placeholder 5">
            <a:extLst>
              <a:ext uri="{FF2B5EF4-FFF2-40B4-BE49-F238E27FC236}">
                <a16:creationId xmlns:a16="http://schemas.microsoft.com/office/drawing/2014/main" id="{6AC13D61-031D-4E9A-8F88-5EE5BF46F5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BE0940-F57D-4EB3-97C5-04F254731CF6}"/>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2349633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BE2AC4-E41E-47CE-B8B2-962188A8F9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BC5849-8984-46E1-B31B-09E8D27353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FC60BF-2372-41E9-9B26-0FA878AFFC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334F04A7-FCBA-45D7-A23C-4A221C8C4A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0EB77C-73E6-4A7D-B666-374A0B9BD2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A407C-2D75-4BBE-9D21-0FAB9035C165}" type="slidenum">
              <a:rPr lang="en-GB" smtClean="0"/>
              <a:t>‹#›</a:t>
            </a:fld>
            <a:endParaRPr lang="en-GB"/>
          </a:p>
        </p:txBody>
      </p:sp>
    </p:spTree>
    <p:extLst>
      <p:ext uri="{BB962C8B-B14F-4D97-AF65-F5344CB8AC3E}">
        <p14:creationId xmlns:p14="http://schemas.microsoft.com/office/powerpoint/2010/main" val="1534134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uk/url?sa=i&amp;rct=j&amp;q=&amp;esrc=s&amp;source=images&amp;cd=&amp;cad=rja&amp;uact=8&amp;ved=0ahUKEwjw7fj-voHWAhWHwBQKHYf4CpEQjRwIBw&amp;url=https://www.pinterest.com/pin/418131146623443705/&amp;psig=AFQjCNFyMtAxrXaVFsJflOJMix2Pn-Ti3w&amp;ust=150426953471412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A0A1-A107-479B-9856-244FD6D8C91D}"/>
              </a:ext>
            </a:extLst>
          </p:cNvPr>
          <p:cNvSpPr>
            <a:spLocks noGrp="1"/>
          </p:cNvSpPr>
          <p:nvPr>
            <p:ph type="title"/>
          </p:nvPr>
        </p:nvSpPr>
        <p:spPr/>
        <p:txBody>
          <a:bodyPr>
            <a:normAutofit/>
          </a:bodyPr>
          <a:lstStyle/>
          <a:p>
            <a:pPr algn="ctr"/>
            <a:r>
              <a:rPr lang="en-GB" sz="6500" b="1" dirty="0"/>
              <a:t>Welcome To Red Kites!</a:t>
            </a:r>
          </a:p>
        </p:txBody>
      </p:sp>
      <p:sp>
        <p:nvSpPr>
          <p:cNvPr id="4" name="TextBox 3">
            <a:extLst>
              <a:ext uri="{FF2B5EF4-FFF2-40B4-BE49-F238E27FC236}">
                <a16:creationId xmlns:a16="http://schemas.microsoft.com/office/drawing/2014/main" id="{7EDE7F51-8A2F-4500-8C23-BC9C15B11063}"/>
              </a:ext>
            </a:extLst>
          </p:cNvPr>
          <p:cNvSpPr txBox="1"/>
          <p:nvPr/>
        </p:nvSpPr>
        <p:spPr>
          <a:xfrm>
            <a:off x="3856383" y="2365513"/>
            <a:ext cx="4979504" cy="861774"/>
          </a:xfrm>
          <a:prstGeom prst="rect">
            <a:avLst/>
          </a:prstGeom>
          <a:noFill/>
        </p:spPr>
        <p:txBody>
          <a:bodyPr wrap="square" rtlCol="0">
            <a:spAutoFit/>
          </a:bodyPr>
          <a:lstStyle/>
          <a:p>
            <a:pPr algn="ctr"/>
            <a:r>
              <a:rPr lang="en-GB" sz="5000" dirty="0"/>
              <a:t>Mr Yarde-Leavett</a:t>
            </a:r>
          </a:p>
        </p:txBody>
      </p:sp>
    </p:spTree>
    <p:extLst>
      <p:ext uri="{BB962C8B-B14F-4D97-AF65-F5344CB8AC3E}">
        <p14:creationId xmlns:p14="http://schemas.microsoft.com/office/powerpoint/2010/main" val="1488117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97EF9-894D-44BD-BF52-9A8629C531A3}"/>
              </a:ext>
            </a:extLst>
          </p:cNvPr>
          <p:cNvSpPr>
            <a:spLocks noGrp="1"/>
          </p:cNvSpPr>
          <p:nvPr>
            <p:ph type="title"/>
          </p:nvPr>
        </p:nvSpPr>
        <p:spPr>
          <a:xfrm>
            <a:off x="838200" y="0"/>
            <a:ext cx="10515600" cy="606605"/>
          </a:xfrm>
        </p:spPr>
        <p:txBody>
          <a:bodyPr>
            <a:normAutofit fontScale="90000"/>
          </a:bodyPr>
          <a:lstStyle/>
          <a:p>
            <a:pPr algn="ctr"/>
            <a:r>
              <a:rPr lang="en-GB" dirty="0"/>
              <a:t>Online safety:</a:t>
            </a:r>
          </a:p>
        </p:txBody>
      </p:sp>
      <p:sp>
        <p:nvSpPr>
          <p:cNvPr id="3" name="Content Placeholder 2">
            <a:extLst>
              <a:ext uri="{FF2B5EF4-FFF2-40B4-BE49-F238E27FC236}">
                <a16:creationId xmlns:a16="http://schemas.microsoft.com/office/drawing/2014/main" id="{8D513DB0-C604-4262-8A07-0D08EA29B383}"/>
              </a:ext>
            </a:extLst>
          </p:cNvPr>
          <p:cNvSpPr>
            <a:spLocks noGrp="1"/>
          </p:cNvSpPr>
          <p:nvPr>
            <p:ph idx="1"/>
          </p:nvPr>
        </p:nvSpPr>
        <p:spPr>
          <a:xfrm>
            <a:off x="86020" y="524832"/>
            <a:ext cx="12105980" cy="6333168"/>
          </a:xfrm>
        </p:spPr>
        <p:txBody>
          <a:bodyPr>
            <a:normAutofit lnSpcReduction="10000"/>
          </a:bodyPr>
          <a:lstStyle/>
          <a:p>
            <a:pPr marL="0" indent="0">
              <a:buNone/>
            </a:pPr>
            <a:r>
              <a:rPr lang="en-US" dirty="0"/>
              <a:t>Online safety is a key part of safeguarding and protecting our children. Our staff have yearly online safety training to ensure we can protect the children in school. We have a firewall system in place which blocks inappropriate content and alerts SLT when inappropriate searches have been made. </a:t>
            </a:r>
          </a:p>
          <a:p>
            <a:pPr marL="0" indent="0">
              <a:buNone/>
            </a:pPr>
            <a:endParaRPr lang="en-US" dirty="0"/>
          </a:p>
          <a:p>
            <a:pPr marL="0" indent="0">
              <a:buNone/>
            </a:pPr>
            <a:r>
              <a:rPr lang="en-US" dirty="0"/>
              <a:t>Online safety at home is the responsibility of parents and                                  </a:t>
            </a:r>
            <a:r>
              <a:rPr lang="en-US" dirty="0" err="1"/>
              <a:t>carers</a:t>
            </a:r>
            <a:r>
              <a:rPr lang="en-US" dirty="0"/>
              <a:t>. It is important to understand the sites and apps                                          your children are accessing and the potential dangers of                                       them. Children using apps while underaged is classed as a safeguarding concern                                          in schools. There are many settings you can access within your WIFI network or the device itself to limit the content your children can see. We know that many children have smart phones and tablets now and encourage parents to be aware of what they are accessing on their devices. </a:t>
            </a:r>
          </a:p>
          <a:p>
            <a:pPr marL="0" indent="0">
              <a:buNone/>
            </a:pPr>
            <a:endParaRPr lang="en-US" dirty="0"/>
          </a:p>
          <a:p>
            <a:pPr marL="0" indent="0">
              <a:buNone/>
            </a:pPr>
            <a:r>
              <a:rPr lang="en-US" sz="2400" dirty="0"/>
              <a:t>If you would like more information, please access our school website or contact our online safety lead, </a:t>
            </a:r>
            <a:r>
              <a:rPr lang="en-US" sz="2400" dirty="0" err="1"/>
              <a:t>Mrs</a:t>
            </a:r>
            <a:r>
              <a:rPr lang="en-US" sz="2400" dirty="0"/>
              <a:t> Shevki. </a:t>
            </a:r>
            <a:endParaRPr lang="en-GB" sz="2400" dirty="0"/>
          </a:p>
        </p:txBody>
      </p:sp>
      <p:pic>
        <p:nvPicPr>
          <p:cNvPr id="8" name="Picture 4" descr="Understanding Age Ratings - Own It - BBC">
            <a:extLst>
              <a:ext uri="{FF2B5EF4-FFF2-40B4-BE49-F238E27FC236}">
                <a16:creationId xmlns:a16="http://schemas.microsoft.com/office/drawing/2014/main" id="{6BDA653C-E736-40A7-B937-28D65136D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145" t="3876" r="9679" b="3997"/>
          <a:stretch/>
        </p:blipFill>
        <p:spPr bwMode="auto">
          <a:xfrm>
            <a:off x="8780206" y="1550752"/>
            <a:ext cx="3060304" cy="2003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69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CC3DB-FE7F-4F31-8A67-51F284F3C9DC}"/>
              </a:ext>
            </a:extLst>
          </p:cNvPr>
          <p:cNvSpPr>
            <a:spLocks noGrp="1"/>
          </p:cNvSpPr>
          <p:nvPr>
            <p:ph type="title"/>
          </p:nvPr>
        </p:nvSpPr>
        <p:spPr>
          <a:xfrm>
            <a:off x="433633" y="365126"/>
            <a:ext cx="10920167" cy="445580"/>
          </a:xfrm>
        </p:spPr>
        <p:txBody>
          <a:bodyPr>
            <a:normAutofit fontScale="90000"/>
          </a:bodyPr>
          <a:lstStyle/>
          <a:p>
            <a:r>
              <a:rPr lang="en-US" u="sng" dirty="0"/>
              <a:t>Attendance</a:t>
            </a:r>
            <a:endParaRPr lang="en-GB" u="sng" dirty="0"/>
          </a:p>
        </p:txBody>
      </p:sp>
      <p:sp>
        <p:nvSpPr>
          <p:cNvPr id="3" name="Content Placeholder 2">
            <a:extLst>
              <a:ext uri="{FF2B5EF4-FFF2-40B4-BE49-F238E27FC236}">
                <a16:creationId xmlns:a16="http://schemas.microsoft.com/office/drawing/2014/main" id="{70917A35-3BC9-4E81-89C9-F9A21E9E6C57}"/>
              </a:ext>
            </a:extLst>
          </p:cNvPr>
          <p:cNvSpPr>
            <a:spLocks noGrp="1"/>
          </p:cNvSpPr>
          <p:nvPr>
            <p:ph idx="1"/>
          </p:nvPr>
        </p:nvSpPr>
        <p:spPr>
          <a:xfrm>
            <a:off x="282804" y="810706"/>
            <a:ext cx="11189617" cy="3499751"/>
          </a:xfrm>
        </p:spPr>
        <p:txBody>
          <a:bodyPr>
            <a:normAutofit fontScale="92500" lnSpcReduction="20000"/>
          </a:bodyPr>
          <a:lstStyle/>
          <a:p>
            <a:r>
              <a:rPr lang="en-US" dirty="0"/>
              <a:t>The Department of Education has issued a new statutory guidance for attendance ‘</a:t>
            </a:r>
            <a:r>
              <a:rPr lang="en-US" i="1" dirty="0"/>
              <a:t>Working Together to Improve School Attendance.’ </a:t>
            </a:r>
          </a:p>
          <a:p>
            <a:r>
              <a:rPr lang="en-US" dirty="0"/>
              <a:t>Schools are now legally obliged to support and work together with families where attendance is below 90%.</a:t>
            </a:r>
          </a:p>
          <a:p>
            <a:r>
              <a:rPr lang="en-US" dirty="0"/>
              <a:t>Term Time Leave- the fines for a penalty notice are increasing to £80 per parent per child. For second offences within a three-year rolling period, the fine is a flat £160 per parent per child.</a:t>
            </a:r>
          </a:p>
          <a:p>
            <a:endParaRPr lang="en-US" dirty="0"/>
          </a:p>
          <a:p>
            <a:pPr marL="0" indent="0">
              <a:buNone/>
            </a:pPr>
            <a:r>
              <a:rPr lang="en-US" dirty="0"/>
              <a:t>The attendance policy has been updated to reflect these national changes. For the full information, please refer the policy which will be found on the school website. </a:t>
            </a:r>
          </a:p>
        </p:txBody>
      </p:sp>
      <p:pic>
        <p:nvPicPr>
          <p:cNvPr id="4" name="Picture 3">
            <a:extLst>
              <a:ext uri="{FF2B5EF4-FFF2-40B4-BE49-F238E27FC236}">
                <a16:creationId xmlns:a16="http://schemas.microsoft.com/office/drawing/2014/main" id="{35D41ADA-05DC-4236-A7EE-292667737F0E}"/>
              </a:ext>
            </a:extLst>
          </p:cNvPr>
          <p:cNvPicPr>
            <a:picLocks noChangeAspect="1"/>
          </p:cNvPicPr>
          <p:nvPr/>
        </p:nvPicPr>
        <p:blipFill>
          <a:blip r:embed="rId2"/>
          <a:stretch>
            <a:fillRect/>
          </a:stretch>
        </p:blipFill>
        <p:spPr>
          <a:xfrm>
            <a:off x="7527309" y="4164046"/>
            <a:ext cx="3826491" cy="2644193"/>
          </a:xfrm>
          <a:prstGeom prst="rect">
            <a:avLst/>
          </a:prstGeom>
        </p:spPr>
      </p:pic>
    </p:spTree>
    <p:extLst>
      <p:ext uri="{BB962C8B-B14F-4D97-AF65-F5344CB8AC3E}">
        <p14:creationId xmlns:p14="http://schemas.microsoft.com/office/powerpoint/2010/main" val="3601974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id="{4CBEC33E-D22E-4D72-B09F-D0A19D001ECC}"/>
              </a:ext>
            </a:extLst>
          </p:cNvPr>
          <p:cNvSpPr>
            <a:spLocks noGrp="1" noChangeArrowheads="1"/>
          </p:cNvSpPr>
          <p:nvPr>
            <p:ph idx="1"/>
          </p:nvPr>
        </p:nvSpPr>
        <p:spPr>
          <a:xfrm>
            <a:off x="1027522" y="903287"/>
            <a:ext cx="10388338" cy="5554073"/>
          </a:xfrm>
        </p:spPr>
        <p:txBody>
          <a:bodyPr>
            <a:normAutofit fontScale="92500" lnSpcReduction="20000"/>
          </a:bodyPr>
          <a:lstStyle/>
          <a:p>
            <a:pPr marL="0" indent="0">
              <a:buNone/>
            </a:pPr>
            <a:r>
              <a:rPr lang="en-US" altLang="en-US" sz="3000" u="sng" dirty="0"/>
              <a:t>End of the day routines</a:t>
            </a:r>
          </a:p>
          <a:p>
            <a:pPr marL="0" indent="0">
              <a:buNone/>
            </a:pPr>
            <a:r>
              <a:rPr lang="en-US" altLang="en-US" sz="3000" u="sng" dirty="0"/>
              <a:t>School ends at 3.20pm- please make sure your child know their end of day routine.</a:t>
            </a:r>
            <a:endParaRPr lang="en-GB" altLang="en-US" sz="3000" u="sng" dirty="0"/>
          </a:p>
          <a:p>
            <a:r>
              <a:rPr lang="en-GB" altLang="en-US" sz="3000" dirty="0"/>
              <a:t>It is parents’ responsibility to inform the office of changes to routines. </a:t>
            </a:r>
          </a:p>
          <a:p>
            <a:r>
              <a:rPr lang="en-GB" altLang="en-US" sz="3000" dirty="0"/>
              <a:t>Changes to bus routine- school must be informed. If we have to contact you, it delays the bus leaving. The bus company will not wait later than its designated time.</a:t>
            </a:r>
          </a:p>
          <a:p>
            <a:r>
              <a:rPr lang="en-GB" altLang="en-US" sz="3000" dirty="0"/>
              <a:t>For safety, we will keep children in school if bus arrangements are unclear so that the other children can leave on time.</a:t>
            </a:r>
          </a:p>
          <a:p>
            <a:r>
              <a:rPr lang="en-US" altLang="en-US" sz="3000" dirty="0"/>
              <a:t>Children must be collected from the bus stops by an adult. If an adult is not there, the bus company will return the child to school.</a:t>
            </a:r>
          </a:p>
          <a:p>
            <a:r>
              <a:rPr lang="en-US" altLang="en-US" sz="3000" dirty="0"/>
              <a:t>Children in Year 5/Year 6 may walk home from school or the bus stop alone so long as school have written permission- please contact </a:t>
            </a:r>
            <a:r>
              <a:rPr lang="en-US" altLang="en-US" sz="3000" dirty="0" err="1"/>
              <a:t>Mrs</a:t>
            </a:r>
            <a:r>
              <a:rPr lang="en-US" altLang="en-US" sz="3000" dirty="0"/>
              <a:t> Rigby.</a:t>
            </a:r>
          </a:p>
          <a:p>
            <a:endParaRPr lang="en-GB" altLang="en-US" sz="3000" dirty="0"/>
          </a:p>
          <a:p>
            <a:endParaRPr lang="en-GB" altLang="en-US" sz="3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12032-3164-4D5B-8522-2D9FD3F0D044}"/>
              </a:ext>
            </a:extLst>
          </p:cNvPr>
          <p:cNvSpPr>
            <a:spLocks noGrp="1"/>
          </p:cNvSpPr>
          <p:nvPr>
            <p:ph type="title"/>
          </p:nvPr>
        </p:nvSpPr>
        <p:spPr/>
        <p:txBody>
          <a:bodyPr/>
          <a:lstStyle/>
          <a:p>
            <a:r>
              <a:rPr lang="en-US" dirty="0"/>
              <a:t>Admin</a:t>
            </a:r>
            <a:endParaRPr lang="en-GB" dirty="0"/>
          </a:p>
        </p:txBody>
      </p:sp>
      <p:sp>
        <p:nvSpPr>
          <p:cNvPr id="3" name="Content Placeholder 2">
            <a:extLst>
              <a:ext uri="{FF2B5EF4-FFF2-40B4-BE49-F238E27FC236}">
                <a16:creationId xmlns:a16="http://schemas.microsoft.com/office/drawing/2014/main" id="{8BD8757B-BE7F-43C4-B760-161E9B39BA53}"/>
              </a:ext>
            </a:extLst>
          </p:cNvPr>
          <p:cNvSpPr>
            <a:spLocks noGrp="1"/>
          </p:cNvSpPr>
          <p:nvPr>
            <p:ph idx="1"/>
          </p:nvPr>
        </p:nvSpPr>
        <p:spPr/>
        <p:txBody>
          <a:bodyPr/>
          <a:lstStyle/>
          <a:p>
            <a:r>
              <a:rPr lang="en-US" dirty="0">
                <a:solidFill>
                  <a:srgbClr val="FF0000"/>
                </a:solidFill>
              </a:rPr>
              <a:t>Please ensure that you inform the office:</a:t>
            </a:r>
          </a:p>
          <a:p>
            <a:r>
              <a:rPr lang="en-US" dirty="0"/>
              <a:t> If your contact details change.</a:t>
            </a:r>
          </a:p>
          <a:p>
            <a:r>
              <a:rPr lang="en-US" dirty="0"/>
              <a:t>If there are changes to going home routines (keep an eye out for start and end dates of after school clubs).</a:t>
            </a:r>
          </a:p>
          <a:p>
            <a:r>
              <a:rPr lang="en-US" dirty="0"/>
              <a:t>Any changes or events at home, such as a parent going away for a few days, the death of a pet etc. These can impact on how a child behaves at school.</a:t>
            </a:r>
          </a:p>
          <a:p>
            <a:endParaRPr lang="en-US" dirty="0"/>
          </a:p>
          <a:p>
            <a:endParaRPr lang="en-GB" dirty="0"/>
          </a:p>
        </p:txBody>
      </p:sp>
    </p:spTree>
    <p:extLst>
      <p:ext uri="{BB962C8B-B14F-4D97-AF65-F5344CB8AC3E}">
        <p14:creationId xmlns:p14="http://schemas.microsoft.com/office/powerpoint/2010/main" val="37919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209994C-90AF-452E-BC8A-DD82F41BAF7F}"/>
              </a:ext>
            </a:extLst>
          </p:cNvPr>
          <p:cNvSpPr>
            <a:spLocks noGrp="1" noChangeArrowheads="1"/>
          </p:cNvSpPr>
          <p:nvPr>
            <p:ph type="title"/>
          </p:nvPr>
        </p:nvSpPr>
        <p:spPr/>
        <p:txBody>
          <a:bodyPr/>
          <a:lstStyle/>
          <a:p>
            <a:pPr eaLnBrk="1" hangingPunct="1"/>
            <a:r>
              <a:rPr lang="en-GB" altLang="en-US" dirty="0"/>
              <a:t>Working together!</a:t>
            </a:r>
          </a:p>
        </p:txBody>
      </p:sp>
      <p:sp>
        <p:nvSpPr>
          <p:cNvPr id="7171" name="Rectangle 3">
            <a:extLst>
              <a:ext uri="{FF2B5EF4-FFF2-40B4-BE49-F238E27FC236}">
                <a16:creationId xmlns:a16="http://schemas.microsoft.com/office/drawing/2014/main" id="{EC08503F-0441-4BA4-962E-A625F8FE9E39}"/>
              </a:ext>
            </a:extLst>
          </p:cNvPr>
          <p:cNvSpPr>
            <a:spLocks noGrp="1" noChangeArrowheads="1"/>
          </p:cNvSpPr>
          <p:nvPr>
            <p:ph type="body" idx="1"/>
          </p:nvPr>
        </p:nvSpPr>
        <p:spPr/>
        <p:txBody>
          <a:bodyPr/>
          <a:lstStyle/>
          <a:p>
            <a:pPr eaLnBrk="1" hangingPunct="1"/>
            <a:r>
              <a:rPr lang="en-GB" altLang="en-US" dirty="0">
                <a:solidFill>
                  <a:srgbClr val="000000"/>
                </a:solidFill>
              </a:rPr>
              <a:t>Talk to us!</a:t>
            </a:r>
          </a:p>
          <a:p>
            <a:pPr eaLnBrk="1" hangingPunct="1"/>
            <a:r>
              <a:rPr lang="en-GB" altLang="en-US" dirty="0">
                <a:solidFill>
                  <a:srgbClr val="000000"/>
                </a:solidFill>
              </a:rPr>
              <a:t>Communication is vital.</a:t>
            </a:r>
          </a:p>
          <a:p>
            <a:pPr eaLnBrk="1" hangingPunct="1"/>
            <a:r>
              <a:rPr lang="en-US" altLang="en-US" dirty="0">
                <a:solidFill>
                  <a:srgbClr val="000000"/>
                </a:solidFill>
              </a:rPr>
              <a:t>Contact us via the school office </a:t>
            </a:r>
            <a:r>
              <a:rPr lang="en-US" altLang="en-US" i="1" dirty="0">
                <a:solidFill>
                  <a:srgbClr val="0070C0"/>
                </a:solidFill>
              </a:rPr>
              <a:t>office@duxford.cambs.sch.uk</a:t>
            </a:r>
          </a:p>
          <a:p>
            <a:pPr eaLnBrk="1" hangingPunct="1"/>
            <a:endParaRPr lang="en-GB" altLang="en-US" dirty="0">
              <a:solidFill>
                <a:srgbClr val="000000"/>
              </a:solidFill>
            </a:endParaRPr>
          </a:p>
          <a:p>
            <a:pPr eaLnBrk="1" hangingPunct="1"/>
            <a:endParaRPr lang="en-GB" alt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wipe(left)">
                                      <p:cBhvr>
                                        <p:cTn id="12" dur="5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wipe(left)">
                                      <p:cBhvr>
                                        <p:cTn id="17" dur="500"/>
                                        <p:tgtEl>
                                          <p:spTgt spid="71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wipe(left)">
                                      <p:cBhvr>
                                        <p:cTn id="2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F3881-274E-4D4A-934B-F615CE2590CA}"/>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a:t>The school day</a:t>
            </a:r>
            <a:endParaRPr lang="en-GB" dirty="0"/>
          </a:p>
        </p:txBody>
      </p:sp>
      <p:sp>
        <p:nvSpPr>
          <p:cNvPr id="3" name="Content Placeholder 2">
            <a:extLst>
              <a:ext uri="{FF2B5EF4-FFF2-40B4-BE49-F238E27FC236}">
                <a16:creationId xmlns:a16="http://schemas.microsoft.com/office/drawing/2014/main" id="{7BBA0958-1111-4CD6-8894-3613E272CE9E}"/>
              </a:ext>
            </a:extLst>
          </p:cNvPr>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a:t>8.40am gates open and children can come onto the school site to go straight to their classroom</a:t>
            </a:r>
          </a:p>
          <a:p>
            <a:r>
              <a:rPr lang="en-US" dirty="0"/>
              <a:t>8.50am gates are locked, registers are taken</a:t>
            </a:r>
          </a:p>
          <a:p>
            <a:r>
              <a:rPr lang="en-US" dirty="0"/>
              <a:t>3.15pm gates are unlocked and parents can come onto site</a:t>
            </a:r>
          </a:p>
          <a:p>
            <a:r>
              <a:rPr lang="en-US" dirty="0"/>
              <a:t>3.20pm end of the school day</a:t>
            </a:r>
          </a:p>
          <a:p>
            <a:endParaRPr lang="en-US" dirty="0"/>
          </a:p>
          <a:p>
            <a:r>
              <a:rPr lang="en-US" dirty="0"/>
              <a:t>There is limited parking on St John’s Street, please park considerately, avoiding </a:t>
            </a:r>
            <a:r>
              <a:rPr lang="en-US" dirty="0" err="1"/>
              <a:t>neighbours’</a:t>
            </a:r>
            <a:r>
              <a:rPr lang="en-US" dirty="0"/>
              <a:t> driveways.</a:t>
            </a:r>
            <a:endParaRPr lang="en-GB" dirty="0"/>
          </a:p>
        </p:txBody>
      </p:sp>
    </p:spTree>
    <p:extLst>
      <p:ext uri="{BB962C8B-B14F-4D97-AF65-F5344CB8AC3E}">
        <p14:creationId xmlns:p14="http://schemas.microsoft.com/office/powerpoint/2010/main" val="131649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670292A-4943-4757-818A-D29929AB8905}"/>
              </a:ext>
            </a:extLst>
          </p:cNvPr>
          <p:cNvSpPr>
            <a:spLocks noGrp="1" noChangeArrowheads="1"/>
          </p:cNvSpPr>
          <p:nvPr>
            <p:ph type="title"/>
          </p:nvPr>
        </p:nvSpPr>
        <p:spPr/>
        <p:txBody>
          <a:bodyPr/>
          <a:lstStyle/>
          <a:p>
            <a:pPr eaLnBrk="1" hangingPunct="1"/>
            <a:r>
              <a:rPr lang="en-GB" altLang="en-US" dirty="0"/>
              <a:t>We set high expectations and encourage</a:t>
            </a:r>
          </a:p>
        </p:txBody>
      </p:sp>
      <p:sp>
        <p:nvSpPr>
          <p:cNvPr id="3075" name="Rectangle 3">
            <a:extLst>
              <a:ext uri="{FF2B5EF4-FFF2-40B4-BE49-F238E27FC236}">
                <a16:creationId xmlns:a16="http://schemas.microsoft.com/office/drawing/2014/main" id="{104DDEB4-7D57-4170-9481-90F81CC69CBC}"/>
              </a:ext>
            </a:extLst>
          </p:cNvPr>
          <p:cNvSpPr>
            <a:spLocks noGrp="1" noChangeArrowheads="1"/>
          </p:cNvSpPr>
          <p:nvPr>
            <p:ph type="body" idx="1"/>
          </p:nvPr>
        </p:nvSpPr>
        <p:spPr>
          <a:xfrm>
            <a:off x="2209800" y="1752600"/>
            <a:ext cx="7696200" cy="4408488"/>
          </a:xfrm>
        </p:spPr>
        <p:txBody>
          <a:bodyPr/>
          <a:lstStyle/>
          <a:p>
            <a:r>
              <a:rPr lang="en-GB" altLang="en-US" sz="3600" dirty="0">
                <a:solidFill>
                  <a:srgbClr val="000000"/>
                </a:solidFill>
              </a:rPr>
              <a:t>Good behaviour - (Ready, Respect, Safe). </a:t>
            </a:r>
          </a:p>
          <a:p>
            <a:r>
              <a:rPr lang="en-GB" altLang="en-US" sz="3600" dirty="0">
                <a:solidFill>
                  <a:srgbClr val="000000"/>
                </a:solidFill>
              </a:rPr>
              <a:t>Following school ethos (AIMS).</a:t>
            </a:r>
          </a:p>
          <a:p>
            <a:pPr eaLnBrk="1" hangingPunct="1"/>
            <a:r>
              <a:rPr lang="en-GB" altLang="en-US" sz="3600" dirty="0">
                <a:solidFill>
                  <a:srgbClr val="000000"/>
                </a:solidFill>
              </a:rPr>
              <a:t>Work ethic and independence.</a:t>
            </a:r>
          </a:p>
          <a:p>
            <a:pPr eaLnBrk="1" hangingPunct="1"/>
            <a:r>
              <a:rPr lang="en-GB" altLang="en-US" sz="3600" dirty="0">
                <a:solidFill>
                  <a:srgbClr val="000000"/>
                </a:solidFill>
              </a:rPr>
              <a:t>Wearing correct uniform.</a:t>
            </a:r>
          </a:p>
          <a:p>
            <a:pPr marL="0" indent="0" eaLnBrk="1" hangingPunct="1">
              <a:buNone/>
            </a:pPr>
            <a:endParaRPr lang="en-GB" altLang="en-US" sz="3600" dirty="0">
              <a:solidFill>
                <a:srgbClr val="000000"/>
              </a:solidFill>
            </a:endParaRPr>
          </a:p>
          <a:p>
            <a:pPr eaLnBrk="1" hangingPunct="1"/>
            <a:endParaRPr lang="en-GB" altLang="en-US" sz="3600" dirty="0">
              <a:solidFill>
                <a:srgbClr val="000000"/>
              </a:solidFill>
            </a:endParaRPr>
          </a:p>
          <a:p>
            <a:pPr eaLnBrk="1" hangingPunct="1"/>
            <a:endParaRPr lang="en-GB" alt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1000"/>
                                        <p:tgtEl>
                                          <p:spTgt spid="3075">
                                            <p:txEl>
                                              <p:pRg st="2" end="2"/>
                                            </p:txEl>
                                          </p:spTgt>
                                        </p:tgtEl>
                                      </p:cBhvr>
                                    </p:animEffect>
                                    <p:anim calcmode="lin" valueType="num">
                                      <p:cBhvr>
                                        <p:cTn id="2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fade">
                                      <p:cBhvr>
                                        <p:cTn id="28" dur="1000"/>
                                        <p:tgtEl>
                                          <p:spTgt spid="3075">
                                            <p:txEl>
                                              <p:pRg st="3" end="3"/>
                                            </p:txEl>
                                          </p:spTgt>
                                        </p:tgtEl>
                                      </p:cBhvr>
                                    </p:animEffect>
                                    <p:anim calcmode="lin" valueType="num">
                                      <p:cBhvr>
                                        <p:cTn id="29"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0A81-D9D2-40C5-84C9-18E24D771A5C}"/>
              </a:ext>
            </a:extLst>
          </p:cNvPr>
          <p:cNvSpPr>
            <a:spLocks noGrp="1"/>
          </p:cNvSpPr>
          <p:nvPr>
            <p:ph type="title"/>
          </p:nvPr>
        </p:nvSpPr>
        <p:spPr>
          <a:xfrm>
            <a:off x="838200" y="365125"/>
            <a:ext cx="10515600" cy="671823"/>
          </a:xfrm>
        </p:spPr>
        <p:txBody>
          <a:bodyPr>
            <a:normAutofit fontScale="90000"/>
          </a:bodyPr>
          <a:lstStyle/>
          <a:p>
            <a:r>
              <a:rPr lang="en-US" dirty="0"/>
              <a:t>The </a:t>
            </a:r>
            <a:r>
              <a:rPr lang="en-US" dirty="0" err="1"/>
              <a:t>Behaviour</a:t>
            </a:r>
            <a:r>
              <a:rPr lang="en-US" dirty="0"/>
              <a:t> Curriculum</a:t>
            </a:r>
            <a:endParaRPr lang="en-GB" dirty="0"/>
          </a:p>
        </p:txBody>
      </p:sp>
      <p:sp>
        <p:nvSpPr>
          <p:cNvPr id="3" name="Content Placeholder 2">
            <a:extLst>
              <a:ext uri="{FF2B5EF4-FFF2-40B4-BE49-F238E27FC236}">
                <a16:creationId xmlns:a16="http://schemas.microsoft.com/office/drawing/2014/main" id="{8676878B-B13B-4BF6-A9B9-BD7A7AABBBBD}"/>
              </a:ext>
            </a:extLst>
          </p:cNvPr>
          <p:cNvSpPr>
            <a:spLocks noGrp="1"/>
          </p:cNvSpPr>
          <p:nvPr>
            <p:ph idx="1"/>
          </p:nvPr>
        </p:nvSpPr>
        <p:spPr>
          <a:xfrm>
            <a:off x="233082" y="952107"/>
            <a:ext cx="11120718" cy="568907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r>
              <a:rPr lang="en-US" dirty="0" err="1"/>
              <a:t>Behaviour</a:t>
            </a:r>
            <a:r>
              <a:rPr lang="en-US" dirty="0"/>
              <a:t> is an element of the curriculum that is taught throughout the year.</a:t>
            </a:r>
          </a:p>
          <a:p>
            <a:r>
              <a:rPr lang="en-US" dirty="0"/>
              <a:t>We encourage all children to be ready, respectful and safe.</a:t>
            </a:r>
          </a:p>
          <a:p>
            <a:r>
              <a:rPr lang="en-US" dirty="0"/>
              <a:t>We use The </a:t>
            </a:r>
            <a:r>
              <a:rPr lang="en-US" dirty="0" err="1"/>
              <a:t>Cambridgeshire</a:t>
            </a:r>
            <a:r>
              <a:rPr lang="en-US" dirty="0"/>
              <a:t> Therapeutic Thinking Approach to underpin our </a:t>
            </a:r>
            <a:r>
              <a:rPr lang="en-US" dirty="0" err="1"/>
              <a:t>behaviour</a:t>
            </a:r>
            <a:r>
              <a:rPr lang="en-US" dirty="0"/>
              <a:t> policy.</a:t>
            </a:r>
          </a:p>
          <a:p>
            <a:r>
              <a:rPr lang="en-US" dirty="0"/>
              <a:t>We work hard to understand why children behave as they do then we support them to try and </a:t>
            </a:r>
          </a:p>
          <a:p>
            <a:pPr marL="0" indent="0">
              <a:buNone/>
            </a:pPr>
            <a:r>
              <a:rPr lang="en-US" dirty="0"/>
              <a:t>   improve their </a:t>
            </a:r>
            <a:r>
              <a:rPr lang="en-US" dirty="0" err="1"/>
              <a:t>behaviour</a:t>
            </a:r>
            <a:r>
              <a:rPr lang="en-US" dirty="0"/>
              <a:t>.</a:t>
            </a:r>
          </a:p>
          <a:p>
            <a:pPr marL="0" indent="0">
              <a:buNone/>
            </a:pPr>
            <a:endParaRPr lang="en-US" dirty="0"/>
          </a:p>
          <a:p>
            <a:endParaRPr lang="en-US" dirty="0"/>
          </a:p>
          <a:p>
            <a:endParaRPr lang="en-US" dirty="0"/>
          </a:p>
          <a:p>
            <a:pPr marL="0" indent="0">
              <a:buNone/>
            </a:pPr>
            <a:endParaRPr lang="en-US" dirty="0"/>
          </a:p>
          <a:p>
            <a:pPr marL="0" indent="0">
              <a:buNone/>
            </a:pPr>
            <a:endParaRPr lang="en-US" dirty="0"/>
          </a:p>
          <a:p>
            <a:pPr marL="0" indent="0">
              <a:spcBef>
                <a:spcPts val="600"/>
              </a:spcBef>
              <a:spcAft>
                <a:spcPts val="600"/>
              </a:spcAft>
              <a:buNone/>
            </a:pPr>
            <a:endParaRPr lang="en-US" dirty="0"/>
          </a:p>
          <a:p>
            <a:pPr marL="0" indent="0">
              <a:spcBef>
                <a:spcPts val="600"/>
              </a:spcBef>
              <a:spcAft>
                <a:spcPts val="600"/>
              </a:spcAft>
              <a:buNone/>
            </a:pPr>
            <a:endParaRPr lang="en-GB" dirty="0"/>
          </a:p>
          <a:p>
            <a:pPr marL="0" indent="0">
              <a:buNone/>
            </a:pPr>
            <a:endParaRPr lang="en-US" dirty="0"/>
          </a:p>
        </p:txBody>
      </p:sp>
      <p:pic>
        <p:nvPicPr>
          <p:cNvPr id="4" name="Picture 2" descr="Image result for you can't teach children to behave better by making them feel worse">
            <a:hlinkClick r:id="rId2"/>
            <a:extLst>
              <a:ext uri="{FF2B5EF4-FFF2-40B4-BE49-F238E27FC236}">
                <a16:creationId xmlns:a16="http://schemas.microsoft.com/office/drawing/2014/main" id="{88BD8E23-591E-4E97-B05C-00FDC363E4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5322" y="3720352"/>
            <a:ext cx="4402166" cy="330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9879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F2F2B1-2B5C-4DAC-878D-2FCC8EB467A5}"/>
              </a:ext>
            </a:extLst>
          </p:cNvPr>
          <p:cNvSpPr>
            <a:spLocks noGrp="1"/>
          </p:cNvSpPr>
          <p:nvPr>
            <p:ph type="title"/>
          </p:nvPr>
        </p:nvSpPr>
        <p:spPr/>
        <p:txBody>
          <a:bodyPr/>
          <a:lstStyle/>
          <a:p>
            <a:r>
              <a:rPr lang="en-US" dirty="0"/>
              <a:t>The </a:t>
            </a:r>
            <a:r>
              <a:rPr lang="en-US" dirty="0" err="1"/>
              <a:t>Behaviour</a:t>
            </a:r>
            <a:r>
              <a:rPr lang="en-US" dirty="0"/>
              <a:t> </a:t>
            </a:r>
            <a:r>
              <a:rPr lang="en-US"/>
              <a:t>curriculum </a:t>
            </a:r>
            <a:endParaRPr lang="en-GB" dirty="0"/>
          </a:p>
        </p:txBody>
      </p:sp>
      <p:sp>
        <p:nvSpPr>
          <p:cNvPr id="7" name="Rectangle 6">
            <a:extLst>
              <a:ext uri="{FF2B5EF4-FFF2-40B4-BE49-F238E27FC236}">
                <a16:creationId xmlns:a16="http://schemas.microsoft.com/office/drawing/2014/main" id="{348032E4-17A9-4DC5-95C8-781D8681E972}"/>
              </a:ext>
            </a:extLst>
          </p:cNvPr>
          <p:cNvSpPr/>
          <p:nvPr/>
        </p:nvSpPr>
        <p:spPr>
          <a:xfrm>
            <a:off x="367552" y="1833178"/>
            <a:ext cx="7109012" cy="3191643"/>
          </a:xfrm>
          <a:prstGeom prst="rect">
            <a:avLst/>
          </a:prstGeom>
        </p:spPr>
        <p:txBody>
          <a:bodyPr wrap="square">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rPr>
              <a:t>We use the model of equity to try and give the children what they need in order to overcome barriers to making progress with their </a:t>
            </a:r>
            <a:r>
              <a:rPr lang="en-US" sz="2800" dirty="0" err="1">
                <a:solidFill>
                  <a:prstClr val="black"/>
                </a:solidFill>
              </a:rPr>
              <a:t>behaviour</a:t>
            </a:r>
            <a:r>
              <a:rPr lang="en-US" sz="2800" dirty="0">
                <a:solidFill>
                  <a:prstClr val="black"/>
                </a:solidFill>
              </a:rPr>
              <a:t> or learning.</a:t>
            </a:r>
          </a:p>
          <a:p>
            <a:pPr marL="228600" lvl="0" indent="-228600">
              <a:lnSpc>
                <a:spcPct val="90000"/>
              </a:lnSpc>
              <a:spcBef>
                <a:spcPts val="1000"/>
              </a:spcBef>
              <a:buFont typeface="Arial" panose="020B0604020202020204" pitchFamily="34" charset="0"/>
              <a:buChar char="•"/>
            </a:pPr>
            <a:r>
              <a:rPr lang="en-US" sz="2800" dirty="0">
                <a:solidFill>
                  <a:prstClr val="black"/>
                </a:solidFill>
              </a:rPr>
              <a:t>There are always consequences for </a:t>
            </a:r>
          </a:p>
          <a:p>
            <a:pPr lvl="0">
              <a:lnSpc>
                <a:spcPct val="90000"/>
              </a:lnSpc>
              <a:spcBef>
                <a:spcPts val="1000"/>
              </a:spcBef>
            </a:pPr>
            <a:r>
              <a:rPr lang="en-US" sz="2800" dirty="0">
                <a:solidFill>
                  <a:prstClr val="black"/>
                </a:solidFill>
              </a:rPr>
              <a:t>   detrimental </a:t>
            </a:r>
            <a:r>
              <a:rPr lang="en-US" sz="2800" dirty="0" err="1">
                <a:solidFill>
                  <a:prstClr val="black"/>
                </a:solidFill>
              </a:rPr>
              <a:t>behaviours</a:t>
            </a:r>
            <a:r>
              <a:rPr lang="en-US" sz="2800" dirty="0">
                <a:solidFill>
                  <a:prstClr val="black"/>
                </a:solidFill>
              </a:rPr>
              <a:t>. These will not </a:t>
            </a:r>
          </a:p>
          <a:p>
            <a:pPr lvl="0">
              <a:lnSpc>
                <a:spcPct val="90000"/>
              </a:lnSpc>
              <a:spcBef>
                <a:spcPts val="1000"/>
              </a:spcBef>
            </a:pPr>
            <a:r>
              <a:rPr lang="en-US" sz="2800" dirty="0">
                <a:solidFill>
                  <a:prstClr val="black"/>
                </a:solidFill>
              </a:rPr>
              <a:t>   necessarily be shared with the whole class.</a:t>
            </a:r>
          </a:p>
        </p:txBody>
      </p:sp>
      <p:pic>
        <p:nvPicPr>
          <p:cNvPr id="8" name="Picture 7">
            <a:extLst>
              <a:ext uri="{FF2B5EF4-FFF2-40B4-BE49-F238E27FC236}">
                <a16:creationId xmlns:a16="http://schemas.microsoft.com/office/drawing/2014/main" id="{627041D5-F514-42D1-9E9B-0307C37BA84B}"/>
              </a:ext>
            </a:extLst>
          </p:cNvPr>
          <p:cNvPicPr>
            <a:picLocks noChangeAspect="1"/>
          </p:cNvPicPr>
          <p:nvPr/>
        </p:nvPicPr>
        <p:blipFill>
          <a:blip r:embed="rId2"/>
          <a:stretch>
            <a:fillRect/>
          </a:stretch>
        </p:blipFill>
        <p:spPr>
          <a:xfrm>
            <a:off x="7010400" y="542733"/>
            <a:ext cx="5181600" cy="2438400"/>
          </a:xfrm>
          <a:prstGeom prst="rect">
            <a:avLst/>
          </a:prstGeom>
        </p:spPr>
      </p:pic>
    </p:spTree>
    <p:extLst>
      <p:ext uri="{BB962C8B-B14F-4D97-AF65-F5344CB8AC3E}">
        <p14:creationId xmlns:p14="http://schemas.microsoft.com/office/powerpoint/2010/main" val="604220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5CD4C-72C5-4372-A513-9D8D53A3FE2F}"/>
              </a:ext>
            </a:extLst>
          </p:cNvPr>
          <p:cNvSpPr>
            <a:spLocks noGrp="1"/>
          </p:cNvSpPr>
          <p:nvPr>
            <p:ph type="title"/>
          </p:nvPr>
        </p:nvSpPr>
        <p:spPr/>
        <p:txBody>
          <a:bodyPr/>
          <a:lstStyle/>
          <a:p>
            <a:pPr algn="ctr"/>
            <a:r>
              <a:rPr lang="en-GB" dirty="0"/>
              <a:t>Red Kites Timetable</a:t>
            </a:r>
          </a:p>
        </p:txBody>
      </p:sp>
      <p:pic>
        <p:nvPicPr>
          <p:cNvPr id="4" name="Content Placeholder 3">
            <a:extLst>
              <a:ext uri="{FF2B5EF4-FFF2-40B4-BE49-F238E27FC236}">
                <a16:creationId xmlns:a16="http://schemas.microsoft.com/office/drawing/2014/main" id="{27103352-D89B-4BCC-A281-09E3D2AD176B}"/>
              </a:ext>
            </a:extLst>
          </p:cNvPr>
          <p:cNvPicPr>
            <a:picLocks noGrp="1" noChangeAspect="1"/>
          </p:cNvPicPr>
          <p:nvPr>
            <p:ph idx="1"/>
          </p:nvPr>
        </p:nvPicPr>
        <p:blipFill>
          <a:blip r:embed="rId2"/>
          <a:stretch>
            <a:fillRect/>
          </a:stretch>
        </p:blipFill>
        <p:spPr>
          <a:xfrm>
            <a:off x="2030050" y="1803131"/>
            <a:ext cx="7988594" cy="4926996"/>
          </a:xfrm>
          <a:prstGeom prst="rect">
            <a:avLst/>
          </a:prstGeom>
        </p:spPr>
      </p:pic>
    </p:spTree>
    <p:extLst>
      <p:ext uri="{BB962C8B-B14F-4D97-AF65-F5344CB8AC3E}">
        <p14:creationId xmlns:p14="http://schemas.microsoft.com/office/powerpoint/2010/main" val="1025470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A67B0B91-9437-4992-AB1D-71F4E22041BD}"/>
              </a:ext>
            </a:extLst>
          </p:cNvPr>
          <p:cNvSpPr>
            <a:spLocks noGrp="1" noChangeArrowheads="1"/>
          </p:cNvSpPr>
          <p:nvPr>
            <p:ph type="title"/>
          </p:nvPr>
        </p:nvSpPr>
        <p:spPr>
          <a:xfrm>
            <a:off x="1549400" y="-531813"/>
            <a:ext cx="7850188" cy="1600201"/>
          </a:xfrm>
        </p:spPr>
        <p:txBody>
          <a:bodyPr>
            <a:normAutofit fontScale="90000"/>
          </a:bodyPr>
          <a:lstStyle/>
          <a:p>
            <a:br>
              <a:rPr lang="en-GB" altLang="en-US" b="1" dirty="0">
                <a:solidFill>
                  <a:srgbClr val="00B050"/>
                </a:solidFill>
              </a:rPr>
            </a:br>
            <a:br>
              <a:rPr lang="en-GB" altLang="en-US" b="1" dirty="0">
                <a:solidFill>
                  <a:srgbClr val="00B050"/>
                </a:solidFill>
              </a:rPr>
            </a:br>
            <a:r>
              <a:rPr lang="en-GB" altLang="en-US" b="1" dirty="0">
                <a:solidFill>
                  <a:srgbClr val="00B050"/>
                </a:solidFill>
              </a:rPr>
              <a:t>AIMS and Golden Rules</a:t>
            </a:r>
          </a:p>
        </p:txBody>
      </p:sp>
      <p:sp>
        <p:nvSpPr>
          <p:cNvPr id="3" name="Content Placeholder 2">
            <a:extLst>
              <a:ext uri="{FF2B5EF4-FFF2-40B4-BE49-F238E27FC236}">
                <a16:creationId xmlns:a16="http://schemas.microsoft.com/office/drawing/2014/main" id="{D6ED4EBE-5E3D-426C-BC45-0AB9B19D50D2}"/>
              </a:ext>
            </a:extLst>
          </p:cNvPr>
          <p:cNvSpPr>
            <a:spLocks noGrp="1"/>
          </p:cNvSpPr>
          <p:nvPr>
            <p:ph idx="1"/>
          </p:nvPr>
        </p:nvSpPr>
        <p:spPr>
          <a:xfrm>
            <a:off x="1703389" y="1341438"/>
            <a:ext cx="8785225" cy="3657600"/>
          </a:xfrm>
        </p:spPr>
        <p:txBody>
          <a:bodyPr>
            <a:normAutofit lnSpcReduction="10000"/>
          </a:bodyPr>
          <a:lstStyle/>
          <a:p>
            <a:pPr marL="0" indent="0">
              <a:buNone/>
              <a:defRPr/>
            </a:pPr>
            <a:endParaRPr lang="en-GB" sz="1800" dirty="0"/>
          </a:p>
          <a:p>
            <a:pPr marL="0" indent="0">
              <a:buNone/>
              <a:defRPr/>
            </a:pPr>
            <a:r>
              <a:rPr lang="en-GB" sz="2000" dirty="0"/>
              <a:t>We focus on how we learn and good learning behaviours. </a:t>
            </a:r>
          </a:p>
          <a:p>
            <a:pPr marL="0" indent="0">
              <a:buNone/>
              <a:defRPr/>
            </a:pPr>
            <a:endParaRPr lang="en-GB" sz="2000" dirty="0">
              <a:solidFill>
                <a:srgbClr val="FF0000"/>
              </a:solidFill>
            </a:endParaRPr>
          </a:p>
          <a:p>
            <a:pPr marL="0" indent="0">
              <a:buNone/>
              <a:defRPr/>
            </a:pPr>
            <a:r>
              <a:rPr lang="en-GB" sz="2000" dirty="0"/>
              <a:t>Our Golden rules in school are to be </a:t>
            </a:r>
            <a:r>
              <a:rPr lang="en-GB" sz="2000" dirty="0">
                <a:solidFill>
                  <a:srgbClr val="FF0000"/>
                </a:solidFill>
              </a:rPr>
              <a:t>– Ready, Respectful, Safe.</a:t>
            </a:r>
          </a:p>
          <a:p>
            <a:pPr marL="0" indent="0">
              <a:buNone/>
              <a:defRPr/>
            </a:pPr>
            <a:endParaRPr lang="en-GB" sz="2000" dirty="0">
              <a:solidFill>
                <a:srgbClr val="FF0000"/>
              </a:solidFill>
            </a:endParaRPr>
          </a:p>
          <a:p>
            <a:pPr marL="0" indent="0">
              <a:buNone/>
              <a:defRPr/>
            </a:pPr>
            <a:r>
              <a:rPr lang="en-GB" sz="2000" dirty="0"/>
              <a:t>Our AIMS in school are to be:</a:t>
            </a:r>
          </a:p>
          <a:p>
            <a:pPr>
              <a:defRPr/>
            </a:pPr>
            <a:r>
              <a:rPr lang="en-GB" sz="2000" dirty="0">
                <a:solidFill>
                  <a:srgbClr val="0070C0"/>
                </a:solidFill>
              </a:rPr>
              <a:t>Attentive – value ourselves, the environment and each other.</a:t>
            </a:r>
          </a:p>
          <a:p>
            <a:pPr>
              <a:defRPr/>
            </a:pPr>
            <a:r>
              <a:rPr lang="en-GB" sz="2000" dirty="0">
                <a:solidFill>
                  <a:srgbClr val="00B050"/>
                </a:solidFill>
              </a:rPr>
              <a:t>Imaginative – broad curriculum, creative, problem solving, memorable</a:t>
            </a:r>
          </a:p>
          <a:p>
            <a:pPr>
              <a:defRPr/>
            </a:pPr>
            <a:r>
              <a:rPr lang="en-GB" sz="2000" dirty="0">
                <a:solidFill>
                  <a:srgbClr val="7030A0"/>
                </a:solidFill>
              </a:rPr>
              <a:t>Motivated – trying our best, perseverance, growth mindset </a:t>
            </a:r>
          </a:p>
          <a:p>
            <a:pPr>
              <a:defRPr/>
            </a:pPr>
            <a:r>
              <a:rPr lang="en-GB" sz="2000" dirty="0">
                <a:solidFill>
                  <a:srgbClr val="CC0099"/>
                </a:solidFill>
              </a:rPr>
              <a:t>Spiritual  - wellbeing, friendship, being safe, Christian ethos</a:t>
            </a:r>
          </a:p>
          <a:p>
            <a:pPr>
              <a:defRPr/>
            </a:pPr>
            <a:endParaRPr lang="en-GB" sz="1800" dirty="0">
              <a:solidFill>
                <a:srgbClr val="FF0000"/>
              </a:solidFill>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59D90-219F-4A2B-95CB-7F7D5D2EF145}"/>
              </a:ext>
            </a:extLst>
          </p:cNvPr>
          <p:cNvSpPr>
            <a:spLocks noGrp="1"/>
          </p:cNvSpPr>
          <p:nvPr>
            <p:ph idx="1"/>
          </p:nvPr>
        </p:nvSpPr>
        <p:spPr>
          <a:xfrm>
            <a:off x="725079" y="365124"/>
            <a:ext cx="10719061" cy="5960262"/>
          </a:xfrm>
        </p:spPr>
        <p:txBody>
          <a:bodyPr>
            <a:normAutofit fontScale="77500" lnSpcReduction="20000"/>
          </a:bodyPr>
          <a:lstStyle/>
          <a:p>
            <a:pPr marL="0" indent="0">
              <a:buNone/>
            </a:pPr>
            <a:r>
              <a:rPr lang="en-US" u="sng" dirty="0"/>
              <a:t>School Uniform</a:t>
            </a:r>
          </a:p>
          <a:p>
            <a:pPr marL="0" indent="0">
              <a:buNone/>
            </a:pPr>
            <a:r>
              <a:rPr lang="en-US" dirty="0"/>
              <a:t>Please refer to the parent handbook.</a:t>
            </a:r>
          </a:p>
          <a:p>
            <a:r>
              <a:rPr lang="en-US" dirty="0"/>
              <a:t>Name everything!</a:t>
            </a:r>
          </a:p>
          <a:p>
            <a:r>
              <a:rPr lang="en-US" dirty="0"/>
              <a:t>Long hair must be tied back using plain hair accessories.</a:t>
            </a:r>
          </a:p>
          <a:p>
            <a:r>
              <a:rPr lang="en-US" dirty="0"/>
              <a:t>No nail varnish.</a:t>
            </a:r>
          </a:p>
          <a:p>
            <a:endParaRPr lang="en-US" dirty="0"/>
          </a:p>
          <a:p>
            <a:pPr marL="0" indent="0">
              <a:buNone/>
            </a:pPr>
            <a:r>
              <a:rPr lang="en-US" u="sng" dirty="0"/>
              <a:t>PE Uniform</a:t>
            </a:r>
          </a:p>
          <a:p>
            <a:pPr marL="0" indent="0">
              <a:buNone/>
            </a:pPr>
            <a:r>
              <a:rPr lang="en-US" dirty="0"/>
              <a:t>On PE days, children should come to school in PE uniform.</a:t>
            </a:r>
          </a:p>
          <a:p>
            <a:pPr marL="0" indent="0">
              <a:buNone/>
            </a:pPr>
            <a:r>
              <a:rPr lang="en-US" dirty="0"/>
              <a:t>Children should wear the school logo PE T-shirt or plain white T-shirt with jogging bottoms or shorts and trainers. Children should wear their school sweatshirt on PE days- other hoodies/ jumpers are not permitted. Our PE days are Tuesday and Thursdays. </a:t>
            </a:r>
          </a:p>
          <a:p>
            <a:pPr marL="0" indent="0">
              <a:buNone/>
            </a:pPr>
            <a:endParaRPr lang="en-US" dirty="0"/>
          </a:p>
          <a:p>
            <a:pPr marL="0" indent="0">
              <a:buNone/>
            </a:pPr>
            <a:r>
              <a:rPr lang="en-US" u="sng" dirty="0"/>
              <a:t>Forest school</a:t>
            </a:r>
          </a:p>
          <a:p>
            <a:r>
              <a:rPr lang="en-US" dirty="0"/>
              <a:t>Clothing required – long sleeves and long trousers/leggings. A change of shoes – named wellies are ideal.</a:t>
            </a:r>
          </a:p>
          <a:p>
            <a:r>
              <a:rPr lang="en-US" dirty="0"/>
              <a:t>Children take part in den building, tree climbing, </a:t>
            </a:r>
            <a:r>
              <a:rPr lang="en-US" dirty="0" err="1"/>
              <a:t>etc</a:t>
            </a:r>
            <a:r>
              <a:rPr lang="en-US" dirty="0"/>
              <a:t> so must have their arms and legs covered as they are working in a natural environment.</a:t>
            </a:r>
            <a:endParaRPr lang="en-GB" dirty="0"/>
          </a:p>
        </p:txBody>
      </p:sp>
    </p:spTree>
    <p:extLst>
      <p:ext uri="{BB962C8B-B14F-4D97-AF65-F5344CB8AC3E}">
        <p14:creationId xmlns:p14="http://schemas.microsoft.com/office/powerpoint/2010/main" val="975553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21F7B-F7EF-429B-8EE6-03D668DA406B}"/>
              </a:ext>
            </a:extLst>
          </p:cNvPr>
          <p:cNvSpPr>
            <a:spLocks noGrp="1"/>
          </p:cNvSpPr>
          <p:nvPr>
            <p:ph type="title"/>
          </p:nvPr>
        </p:nvSpPr>
        <p:spPr/>
        <p:txBody>
          <a:bodyPr/>
          <a:lstStyle/>
          <a:p>
            <a:r>
              <a:rPr lang="en-US" dirty="0"/>
              <a:t>Safeguarding</a:t>
            </a:r>
            <a:endParaRPr lang="en-GB" dirty="0"/>
          </a:p>
        </p:txBody>
      </p:sp>
      <p:sp>
        <p:nvSpPr>
          <p:cNvPr id="3" name="Content Placeholder 2">
            <a:extLst>
              <a:ext uri="{FF2B5EF4-FFF2-40B4-BE49-F238E27FC236}">
                <a16:creationId xmlns:a16="http://schemas.microsoft.com/office/drawing/2014/main" id="{9E22DC18-DD13-4CE2-8A53-049D48BE00BF}"/>
              </a:ext>
            </a:extLst>
          </p:cNvPr>
          <p:cNvSpPr>
            <a:spLocks noGrp="1"/>
          </p:cNvSpPr>
          <p:nvPr>
            <p:ph idx="1"/>
          </p:nvPr>
        </p:nvSpPr>
        <p:spPr>
          <a:xfrm>
            <a:off x="838200" y="1385740"/>
            <a:ext cx="10515600" cy="4791223"/>
          </a:xfrm>
        </p:spPr>
        <p:txBody>
          <a:bodyPr/>
          <a:lstStyle/>
          <a:p>
            <a:endParaRPr lang="en-GB" dirty="0"/>
          </a:p>
          <a:p>
            <a:r>
              <a:rPr lang="en-GB" dirty="0"/>
              <a:t>The law requires all school staff to pass on information which gives rise to a concern about a child’s welfare, including risk from neglect, physical, emotional or sexual abuse. Records of safeguarding concerns may be kept about their child. School staff will seek, in general, to discuss any concerns with you including referrals to other agencies. </a:t>
            </a:r>
          </a:p>
          <a:p>
            <a:r>
              <a:rPr lang="en-US" dirty="0"/>
              <a:t>If you need help with parenting (it’s a rewarding but tough job!) or you have concerns about your child’s </a:t>
            </a:r>
            <a:r>
              <a:rPr lang="en-US" dirty="0" err="1"/>
              <a:t>behaviour</a:t>
            </a:r>
            <a:r>
              <a:rPr lang="en-US" dirty="0"/>
              <a:t> or state of mind, do let us know and we will do all we can to help.</a:t>
            </a:r>
            <a:endParaRPr lang="en-GB" dirty="0"/>
          </a:p>
        </p:txBody>
      </p:sp>
    </p:spTree>
    <p:extLst>
      <p:ext uri="{BB962C8B-B14F-4D97-AF65-F5344CB8AC3E}">
        <p14:creationId xmlns:p14="http://schemas.microsoft.com/office/powerpoint/2010/main" val="1098878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5B822F72A86F44B3CED9ACB3A757DE" ma:contentTypeVersion="14" ma:contentTypeDescription="Create a new document." ma:contentTypeScope="" ma:versionID="1dfd555a3eaee82d099727d800ac181e">
  <xsd:schema xmlns:xsd="http://www.w3.org/2001/XMLSchema" xmlns:xs="http://www.w3.org/2001/XMLSchema" xmlns:p="http://schemas.microsoft.com/office/2006/metadata/properties" xmlns:ns2="27835451-3eaa-4370-af0f-1e37e5eaa64a" xmlns:ns3="2c782cb9-9c48-4789-8b11-82e5a5b73e29" targetNamespace="http://schemas.microsoft.com/office/2006/metadata/properties" ma:root="true" ma:fieldsID="fde0500c05c3e39950667656730f0a01" ns2:_="" ns3:_="">
    <xsd:import namespace="27835451-3eaa-4370-af0f-1e37e5eaa64a"/>
    <xsd:import namespace="2c782cb9-9c48-4789-8b11-82e5a5b73e2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835451-3eaa-4370-af0f-1e37e5eaa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394f811-ccc4-4733-b7e1-86dbfdb38820"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782cb9-9c48-4789-8b11-82e5a5b73e2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b1349c6-8587-49ae-948f-88c4723a9045}" ma:internalName="TaxCatchAll" ma:showField="CatchAllData" ma:web="2c782cb9-9c48-4789-8b11-82e5a5b73e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7835451-3eaa-4370-af0f-1e37e5eaa64a">
      <Terms xmlns="http://schemas.microsoft.com/office/infopath/2007/PartnerControls"/>
    </lcf76f155ced4ddcb4097134ff3c332f>
    <TaxCatchAll xmlns="2c782cb9-9c48-4789-8b11-82e5a5b73e2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FF559C-E7C9-4A28-850D-214B4392B3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835451-3eaa-4370-af0f-1e37e5eaa64a"/>
    <ds:schemaRef ds:uri="2c782cb9-9c48-4789-8b11-82e5a5b73e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CCE0B0-CFAE-4AA2-BFCE-5D907BAFEBF4}">
  <ds:schemaRefs>
    <ds:schemaRef ds:uri="http://purl.org/dc/terms/"/>
    <ds:schemaRef ds:uri="http://purl.org/dc/elements/1.1/"/>
    <ds:schemaRef ds:uri="27835451-3eaa-4370-af0f-1e37e5eaa64a"/>
    <ds:schemaRef ds:uri="http://purl.org/dc/dcmitype/"/>
    <ds:schemaRef ds:uri="http://schemas.microsoft.com/office/2006/documentManagement/types"/>
    <ds:schemaRef ds:uri="http://www.w3.org/XML/1998/namespace"/>
    <ds:schemaRef ds:uri="2c782cb9-9c48-4789-8b11-82e5a5b73e29"/>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EF200578-26A8-419D-A9A3-E06F5376B6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TotalTime>
  <Words>1083</Words>
  <Application>Microsoft Office PowerPoint</Application>
  <PresentationFormat>Widescreen</PresentationFormat>
  <Paragraphs>91</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Welcome To Red Kites!</vt:lpstr>
      <vt:lpstr>The school day</vt:lpstr>
      <vt:lpstr>We set high expectations and encourage</vt:lpstr>
      <vt:lpstr>The Behaviour Curriculum</vt:lpstr>
      <vt:lpstr>The Behaviour curriculum </vt:lpstr>
      <vt:lpstr>Red Kites Timetable</vt:lpstr>
      <vt:lpstr>  AIMS and Golden Rules</vt:lpstr>
      <vt:lpstr>PowerPoint Presentation</vt:lpstr>
      <vt:lpstr>Safeguarding</vt:lpstr>
      <vt:lpstr>Online safety:</vt:lpstr>
      <vt:lpstr>Attendance</vt:lpstr>
      <vt:lpstr>PowerPoint Presentation</vt:lpstr>
      <vt:lpstr>Admin</vt:lpstr>
      <vt:lpstr>Working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Blackburne-Maze</dc:creator>
  <cp:lastModifiedBy>Laura Johnston</cp:lastModifiedBy>
  <cp:revision>16</cp:revision>
  <dcterms:created xsi:type="dcterms:W3CDTF">2022-09-07T12:15:56Z</dcterms:created>
  <dcterms:modified xsi:type="dcterms:W3CDTF">2024-09-19T13:41:01Z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0x010100DD5B822F72A86F44B3CED9ACB3A757DE</vt:lpwstr>
  </property>
  <property fmtid="{D5CDD505-2E9C-101B-9397-08002B2CF9AE}" pid="3" name="MediaServiceImageTags">
    <vt:lpwstr/>
  </property>
</Properties>
</file>