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4"/>
  </p:sldMasterIdLst>
  <p:notesMasterIdLst>
    <p:notesMasterId r:id="rId22"/>
  </p:notesMasterIdLst>
  <p:sldIdLst>
    <p:sldId id="256" r:id="rId5"/>
    <p:sldId id="257" r:id="rId6"/>
    <p:sldId id="281" r:id="rId7"/>
    <p:sldId id="286" r:id="rId8"/>
    <p:sldId id="262" r:id="rId9"/>
    <p:sldId id="258" r:id="rId10"/>
    <p:sldId id="263" r:id="rId11"/>
    <p:sldId id="278" r:id="rId12"/>
    <p:sldId id="259" r:id="rId13"/>
    <p:sldId id="261" r:id="rId14"/>
    <p:sldId id="283" r:id="rId15"/>
    <p:sldId id="280" r:id="rId16"/>
    <p:sldId id="284" r:id="rId17"/>
    <p:sldId id="285" r:id="rId18"/>
    <p:sldId id="276" r:id="rId19"/>
    <p:sldId id="260" r:id="rId20"/>
    <p:sldId id="279" r:id="rId2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D7460"/>
    <a:srgbClr val="AD947E"/>
    <a:srgbClr val="DAB79B"/>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8" d="100"/>
          <a:sy n="68" d="100"/>
        </p:scale>
        <p:origin x="616"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30952E5-972F-453E-AF83-341735738711}" type="datetimeFigureOut">
              <a:rPr lang="en-GB" smtClean="0"/>
              <a:t>19/09/2024</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0D206D9-D9BF-49E9-ABFC-77E0914E22A4}" type="slidenum">
              <a:rPr lang="en-GB" smtClean="0"/>
              <a:t>‹#›</a:t>
            </a:fld>
            <a:endParaRPr lang="en-GB"/>
          </a:p>
        </p:txBody>
      </p:sp>
    </p:spTree>
    <p:extLst>
      <p:ext uri="{BB962C8B-B14F-4D97-AF65-F5344CB8AC3E}">
        <p14:creationId xmlns:p14="http://schemas.microsoft.com/office/powerpoint/2010/main" val="84112635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a:extLst>
              <a:ext uri="{FF2B5EF4-FFF2-40B4-BE49-F238E27FC236}">
                <a16:creationId xmlns:a16="http://schemas.microsoft.com/office/drawing/2014/main" id="{6FBDCB54-B61D-412B-884D-D3788A24975A}"/>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588AD5D5-3AFF-4639-BFD4-B06C7317F76E}" type="slidenum">
              <a:rPr lang="en-GB" altLang="en-US" smtClean="0"/>
              <a:pPr>
                <a:spcBef>
                  <a:spcPct val="0"/>
                </a:spcBef>
              </a:pPr>
              <a:t>5</a:t>
            </a:fld>
            <a:endParaRPr lang="en-GB" altLang="en-US"/>
          </a:p>
        </p:txBody>
      </p:sp>
      <p:sp>
        <p:nvSpPr>
          <p:cNvPr id="22531" name="Rectangle 2">
            <a:extLst>
              <a:ext uri="{FF2B5EF4-FFF2-40B4-BE49-F238E27FC236}">
                <a16:creationId xmlns:a16="http://schemas.microsoft.com/office/drawing/2014/main" id="{DA743B32-9552-4BB5-BCC5-076B8D05BC41}"/>
              </a:ext>
            </a:extLst>
          </p:cNvPr>
          <p:cNvSpPr>
            <a:spLocks noGrp="1" noRot="1" noChangeAspect="1" noChangeArrowheads="1" noTextEdit="1"/>
          </p:cNvSpPr>
          <p:nvPr>
            <p:ph type="sldImg"/>
          </p:nvPr>
        </p:nvSpPr>
        <p:spPr>
          <a:ln/>
        </p:spPr>
      </p:sp>
      <p:sp>
        <p:nvSpPr>
          <p:cNvPr id="22532" name="Rectangle 3">
            <a:extLst>
              <a:ext uri="{FF2B5EF4-FFF2-40B4-BE49-F238E27FC236}">
                <a16:creationId xmlns:a16="http://schemas.microsoft.com/office/drawing/2014/main" id="{B18FC58D-7B0B-4A17-8F35-91367B5B157A}"/>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en-US">
              <a:latin typeface="Arial" panose="020B060402020202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a:extLst>
              <a:ext uri="{FF2B5EF4-FFF2-40B4-BE49-F238E27FC236}">
                <a16:creationId xmlns:a16="http://schemas.microsoft.com/office/drawing/2014/main" id="{710836F3-B4FA-491B-9C7B-6FBC0E340605}"/>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3458FD47-74D6-4192-ADC5-D5DBA7348DFA}" type="slidenum">
              <a:rPr lang="en-GB" altLang="en-US" smtClean="0"/>
              <a:pPr>
                <a:spcBef>
                  <a:spcPct val="0"/>
                </a:spcBef>
              </a:pPr>
              <a:t>17</a:t>
            </a:fld>
            <a:endParaRPr lang="en-GB" altLang="en-US"/>
          </a:p>
        </p:txBody>
      </p:sp>
      <p:sp>
        <p:nvSpPr>
          <p:cNvPr id="32771" name="Rectangle 2">
            <a:extLst>
              <a:ext uri="{FF2B5EF4-FFF2-40B4-BE49-F238E27FC236}">
                <a16:creationId xmlns:a16="http://schemas.microsoft.com/office/drawing/2014/main" id="{6CE98F8D-FA02-4AF6-809A-C230D4FDE772}"/>
              </a:ext>
            </a:extLst>
          </p:cNvPr>
          <p:cNvSpPr>
            <a:spLocks noGrp="1" noRot="1" noChangeAspect="1" noChangeArrowheads="1" noTextEdit="1"/>
          </p:cNvSpPr>
          <p:nvPr>
            <p:ph type="sldImg"/>
          </p:nvPr>
        </p:nvSpPr>
        <p:spPr>
          <a:ln/>
        </p:spPr>
      </p:sp>
      <p:sp>
        <p:nvSpPr>
          <p:cNvPr id="32772" name="Rectangle 3">
            <a:extLst>
              <a:ext uri="{FF2B5EF4-FFF2-40B4-BE49-F238E27FC236}">
                <a16:creationId xmlns:a16="http://schemas.microsoft.com/office/drawing/2014/main" id="{1A81236E-A24E-40BA-8E4E-04A903B11CC7}"/>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EED475-9C96-4FC7-A399-150EAAB9CD2F}"/>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FD9DCE62-2103-4B85-8756-FB7FFDD29E1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7652FD4B-3C07-43D4-876C-EBABEF1F170C}"/>
              </a:ext>
            </a:extLst>
          </p:cNvPr>
          <p:cNvSpPr>
            <a:spLocks noGrp="1"/>
          </p:cNvSpPr>
          <p:nvPr>
            <p:ph type="dt" sz="half" idx="10"/>
          </p:nvPr>
        </p:nvSpPr>
        <p:spPr/>
        <p:txBody>
          <a:bodyPr/>
          <a:lstStyle/>
          <a:p>
            <a:fld id="{2BC0839F-4DE9-4F20-9177-736F441FE6AD}" type="datetimeFigureOut">
              <a:rPr lang="en-GB" smtClean="0"/>
              <a:t>19/09/2024</a:t>
            </a:fld>
            <a:endParaRPr lang="en-GB"/>
          </a:p>
        </p:txBody>
      </p:sp>
      <p:sp>
        <p:nvSpPr>
          <p:cNvPr id="5" name="Footer Placeholder 4">
            <a:extLst>
              <a:ext uri="{FF2B5EF4-FFF2-40B4-BE49-F238E27FC236}">
                <a16:creationId xmlns:a16="http://schemas.microsoft.com/office/drawing/2014/main" id="{BFF90A46-219F-49DC-A6AC-28C9068DB7C0}"/>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03AE5F00-EA90-4732-9586-8587F5A63C33}"/>
              </a:ext>
            </a:extLst>
          </p:cNvPr>
          <p:cNvSpPr>
            <a:spLocks noGrp="1"/>
          </p:cNvSpPr>
          <p:nvPr>
            <p:ph type="sldNum" sz="quarter" idx="12"/>
          </p:nvPr>
        </p:nvSpPr>
        <p:spPr/>
        <p:txBody>
          <a:bodyPr/>
          <a:lstStyle/>
          <a:p>
            <a:fld id="{BA445840-B23B-400C-86A6-A57701A31EE6}" type="slidenum">
              <a:rPr lang="en-GB" smtClean="0"/>
              <a:t>‹#›</a:t>
            </a:fld>
            <a:endParaRPr lang="en-GB"/>
          </a:p>
        </p:txBody>
      </p:sp>
    </p:spTree>
    <p:extLst>
      <p:ext uri="{BB962C8B-B14F-4D97-AF65-F5344CB8AC3E}">
        <p14:creationId xmlns:p14="http://schemas.microsoft.com/office/powerpoint/2010/main" val="38334240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A1EFE6-3B4E-4BE3-BE7A-95E368A1A922}"/>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76E49655-B9A8-4021-BCE9-C4058CB90B5B}"/>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EBCEF259-388E-47A2-A3E9-73BF5EC345C7}"/>
              </a:ext>
            </a:extLst>
          </p:cNvPr>
          <p:cNvSpPr>
            <a:spLocks noGrp="1"/>
          </p:cNvSpPr>
          <p:nvPr>
            <p:ph type="dt" sz="half" idx="10"/>
          </p:nvPr>
        </p:nvSpPr>
        <p:spPr/>
        <p:txBody>
          <a:bodyPr/>
          <a:lstStyle/>
          <a:p>
            <a:fld id="{2BC0839F-4DE9-4F20-9177-736F441FE6AD}" type="datetimeFigureOut">
              <a:rPr lang="en-GB" smtClean="0"/>
              <a:t>19/09/2024</a:t>
            </a:fld>
            <a:endParaRPr lang="en-GB"/>
          </a:p>
        </p:txBody>
      </p:sp>
      <p:sp>
        <p:nvSpPr>
          <p:cNvPr id="5" name="Footer Placeholder 4">
            <a:extLst>
              <a:ext uri="{FF2B5EF4-FFF2-40B4-BE49-F238E27FC236}">
                <a16:creationId xmlns:a16="http://schemas.microsoft.com/office/drawing/2014/main" id="{5F5B2C2D-D690-420B-B05F-DB003D430A5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8E6A544C-2FD1-4A72-A870-61A28EB585A2}"/>
              </a:ext>
            </a:extLst>
          </p:cNvPr>
          <p:cNvSpPr>
            <a:spLocks noGrp="1"/>
          </p:cNvSpPr>
          <p:nvPr>
            <p:ph type="sldNum" sz="quarter" idx="12"/>
          </p:nvPr>
        </p:nvSpPr>
        <p:spPr/>
        <p:txBody>
          <a:bodyPr/>
          <a:lstStyle/>
          <a:p>
            <a:fld id="{BA445840-B23B-400C-86A6-A57701A31EE6}" type="slidenum">
              <a:rPr lang="en-GB" smtClean="0"/>
              <a:t>‹#›</a:t>
            </a:fld>
            <a:endParaRPr lang="en-GB"/>
          </a:p>
        </p:txBody>
      </p:sp>
    </p:spTree>
    <p:extLst>
      <p:ext uri="{BB962C8B-B14F-4D97-AF65-F5344CB8AC3E}">
        <p14:creationId xmlns:p14="http://schemas.microsoft.com/office/powerpoint/2010/main" val="22697866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CB5D94D-E355-4973-9398-08EB7E81FF0F}"/>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235810B3-3AC6-4C79-A0B1-45C09E8BCCF1}"/>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1F7780B0-A0F2-48BC-BBDE-F16AAD82681F}"/>
              </a:ext>
            </a:extLst>
          </p:cNvPr>
          <p:cNvSpPr>
            <a:spLocks noGrp="1"/>
          </p:cNvSpPr>
          <p:nvPr>
            <p:ph type="dt" sz="half" idx="10"/>
          </p:nvPr>
        </p:nvSpPr>
        <p:spPr/>
        <p:txBody>
          <a:bodyPr/>
          <a:lstStyle/>
          <a:p>
            <a:fld id="{2BC0839F-4DE9-4F20-9177-736F441FE6AD}" type="datetimeFigureOut">
              <a:rPr lang="en-GB" smtClean="0"/>
              <a:t>19/09/2024</a:t>
            </a:fld>
            <a:endParaRPr lang="en-GB"/>
          </a:p>
        </p:txBody>
      </p:sp>
      <p:sp>
        <p:nvSpPr>
          <p:cNvPr id="5" name="Footer Placeholder 4">
            <a:extLst>
              <a:ext uri="{FF2B5EF4-FFF2-40B4-BE49-F238E27FC236}">
                <a16:creationId xmlns:a16="http://schemas.microsoft.com/office/drawing/2014/main" id="{618D6746-1654-4FA5-A8A1-807E948B73F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94E3DCD7-F43F-415C-85F8-6305F51BBEC7}"/>
              </a:ext>
            </a:extLst>
          </p:cNvPr>
          <p:cNvSpPr>
            <a:spLocks noGrp="1"/>
          </p:cNvSpPr>
          <p:nvPr>
            <p:ph type="sldNum" sz="quarter" idx="12"/>
          </p:nvPr>
        </p:nvSpPr>
        <p:spPr/>
        <p:txBody>
          <a:bodyPr/>
          <a:lstStyle/>
          <a:p>
            <a:fld id="{BA445840-B23B-400C-86A6-A57701A31EE6}" type="slidenum">
              <a:rPr lang="en-GB" smtClean="0"/>
              <a:t>‹#›</a:t>
            </a:fld>
            <a:endParaRPr lang="en-GB"/>
          </a:p>
        </p:txBody>
      </p:sp>
    </p:spTree>
    <p:extLst>
      <p:ext uri="{BB962C8B-B14F-4D97-AF65-F5344CB8AC3E}">
        <p14:creationId xmlns:p14="http://schemas.microsoft.com/office/powerpoint/2010/main" val="32039842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CA65E7-43BD-4FF3-9249-F9B39FCD90C8}"/>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6A5B94F6-CD7A-4120-AA91-A1536EFFB674}"/>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4DF9F43E-098F-45D7-85CA-ACDDB1325288}"/>
              </a:ext>
            </a:extLst>
          </p:cNvPr>
          <p:cNvSpPr>
            <a:spLocks noGrp="1"/>
          </p:cNvSpPr>
          <p:nvPr>
            <p:ph type="dt" sz="half" idx="10"/>
          </p:nvPr>
        </p:nvSpPr>
        <p:spPr/>
        <p:txBody>
          <a:bodyPr/>
          <a:lstStyle/>
          <a:p>
            <a:fld id="{2BC0839F-4DE9-4F20-9177-736F441FE6AD}" type="datetimeFigureOut">
              <a:rPr lang="en-GB" smtClean="0"/>
              <a:t>19/09/2024</a:t>
            </a:fld>
            <a:endParaRPr lang="en-GB"/>
          </a:p>
        </p:txBody>
      </p:sp>
      <p:sp>
        <p:nvSpPr>
          <p:cNvPr id="5" name="Footer Placeholder 4">
            <a:extLst>
              <a:ext uri="{FF2B5EF4-FFF2-40B4-BE49-F238E27FC236}">
                <a16:creationId xmlns:a16="http://schemas.microsoft.com/office/drawing/2014/main" id="{CCFE50D0-BDCB-468E-B7A9-FD992A6CE65B}"/>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C03C071C-780A-4E63-8A0A-7D4222233BBE}"/>
              </a:ext>
            </a:extLst>
          </p:cNvPr>
          <p:cNvSpPr>
            <a:spLocks noGrp="1"/>
          </p:cNvSpPr>
          <p:nvPr>
            <p:ph type="sldNum" sz="quarter" idx="12"/>
          </p:nvPr>
        </p:nvSpPr>
        <p:spPr/>
        <p:txBody>
          <a:bodyPr/>
          <a:lstStyle/>
          <a:p>
            <a:fld id="{BA445840-B23B-400C-86A6-A57701A31EE6}" type="slidenum">
              <a:rPr lang="en-GB" smtClean="0"/>
              <a:t>‹#›</a:t>
            </a:fld>
            <a:endParaRPr lang="en-GB"/>
          </a:p>
        </p:txBody>
      </p:sp>
    </p:spTree>
    <p:extLst>
      <p:ext uri="{BB962C8B-B14F-4D97-AF65-F5344CB8AC3E}">
        <p14:creationId xmlns:p14="http://schemas.microsoft.com/office/powerpoint/2010/main" val="26989706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3728DE-E028-4E71-BEDF-D17C9787DA6F}"/>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567B63FE-5065-4551-A3B2-23675AB21DE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50FFAC09-9F03-4870-88D5-D1820B07FD6D}"/>
              </a:ext>
            </a:extLst>
          </p:cNvPr>
          <p:cNvSpPr>
            <a:spLocks noGrp="1"/>
          </p:cNvSpPr>
          <p:nvPr>
            <p:ph type="dt" sz="half" idx="10"/>
          </p:nvPr>
        </p:nvSpPr>
        <p:spPr/>
        <p:txBody>
          <a:bodyPr/>
          <a:lstStyle/>
          <a:p>
            <a:fld id="{2BC0839F-4DE9-4F20-9177-736F441FE6AD}" type="datetimeFigureOut">
              <a:rPr lang="en-GB" smtClean="0"/>
              <a:t>19/09/2024</a:t>
            </a:fld>
            <a:endParaRPr lang="en-GB"/>
          </a:p>
        </p:txBody>
      </p:sp>
      <p:sp>
        <p:nvSpPr>
          <p:cNvPr id="5" name="Footer Placeholder 4">
            <a:extLst>
              <a:ext uri="{FF2B5EF4-FFF2-40B4-BE49-F238E27FC236}">
                <a16:creationId xmlns:a16="http://schemas.microsoft.com/office/drawing/2014/main" id="{A7C9DF89-E88C-442F-A532-1DEEA3ED696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60EA0950-67B9-4D95-8A47-A8D109A377C7}"/>
              </a:ext>
            </a:extLst>
          </p:cNvPr>
          <p:cNvSpPr>
            <a:spLocks noGrp="1"/>
          </p:cNvSpPr>
          <p:nvPr>
            <p:ph type="sldNum" sz="quarter" idx="12"/>
          </p:nvPr>
        </p:nvSpPr>
        <p:spPr/>
        <p:txBody>
          <a:bodyPr/>
          <a:lstStyle/>
          <a:p>
            <a:fld id="{BA445840-B23B-400C-86A6-A57701A31EE6}" type="slidenum">
              <a:rPr lang="en-GB" smtClean="0"/>
              <a:t>‹#›</a:t>
            </a:fld>
            <a:endParaRPr lang="en-GB"/>
          </a:p>
        </p:txBody>
      </p:sp>
    </p:spTree>
    <p:extLst>
      <p:ext uri="{BB962C8B-B14F-4D97-AF65-F5344CB8AC3E}">
        <p14:creationId xmlns:p14="http://schemas.microsoft.com/office/powerpoint/2010/main" val="26630267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9CC0E6-1A3C-4AFB-B3C1-250C37709BBD}"/>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9E4170FB-4203-4BA4-86FC-0995F5698EFA}"/>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DF1D72B1-7A8F-455D-8D91-E5CF6398AD93}"/>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86886FD0-6225-4D62-9825-D22C238F3621}"/>
              </a:ext>
            </a:extLst>
          </p:cNvPr>
          <p:cNvSpPr>
            <a:spLocks noGrp="1"/>
          </p:cNvSpPr>
          <p:nvPr>
            <p:ph type="dt" sz="half" idx="10"/>
          </p:nvPr>
        </p:nvSpPr>
        <p:spPr/>
        <p:txBody>
          <a:bodyPr/>
          <a:lstStyle/>
          <a:p>
            <a:fld id="{2BC0839F-4DE9-4F20-9177-736F441FE6AD}" type="datetimeFigureOut">
              <a:rPr lang="en-GB" smtClean="0"/>
              <a:t>19/09/2024</a:t>
            </a:fld>
            <a:endParaRPr lang="en-GB"/>
          </a:p>
        </p:txBody>
      </p:sp>
      <p:sp>
        <p:nvSpPr>
          <p:cNvPr id="6" name="Footer Placeholder 5">
            <a:extLst>
              <a:ext uri="{FF2B5EF4-FFF2-40B4-BE49-F238E27FC236}">
                <a16:creationId xmlns:a16="http://schemas.microsoft.com/office/drawing/2014/main" id="{FD2AC9E3-3434-4918-9300-980ECA5E23AD}"/>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B6983ABD-1B33-40C6-8ED7-EFCD744ACD40}"/>
              </a:ext>
            </a:extLst>
          </p:cNvPr>
          <p:cNvSpPr>
            <a:spLocks noGrp="1"/>
          </p:cNvSpPr>
          <p:nvPr>
            <p:ph type="sldNum" sz="quarter" idx="12"/>
          </p:nvPr>
        </p:nvSpPr>
        <p:spPr/>
        <p:txBody>
          <a:bodyPr/>
          <a:lstStyle/>
          <a:p>
            <a:fld id="{BA445840-B23B-400C-86A6-A57701A31EE6}" type="slidenum">
              <a:rPr lang="en-GB" smtClean="0"/>
              <a:t>‹#›</a:t>
            </a:fld>
            <a:endParaRPr lang="en-GB"/>
          </a:p>
        </p:txBody>
      </p:sp>
    </p:spTree>
    <p:extLst>
      <p:ext uri="{BB962C8B-B14F-4D97-AF65-F5344CB8AC3E}">
        <p14:creationId xmlns:p14="http://schemas.microsoft.com/office/powerpoint/2010/main" val="15213335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D93F9A-500D-4F5B-9516-73FAF79735FE}"/>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6AB27592-24CA-4AE3-938C-E8A39129005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B586DB4F-F664-492C-A186-E8526A353313}"/>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2A3A412F-5587-4910-BC41-90637FD1F27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A93F103C-C7DF-4463-B247-DF7759747165}"/>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6CCF9F64-C536-40D7-8F62-BD03672AA4AA}"/>
              </a:ext>
            </a:extLst>
          </p:cNvPr>
          <p:cNvSpPr>
            <a:spLocks noGrp="1"/>
          </p:cNvSpPr>
          <p:nvPr>
            <p:ph type="dt" sz="half" idx="10"/>
          </p:nvPr>
        </p:nvSpPr>
        <p:spPr/>
        <p:txBody>
          <a:bodyPr/>
          <a:lstStyle/>
          <a:p>
            <a:fld id="{2BC0839F-4DE9-4F20-9177-736F441FE6AD}" type="datetimeFigureOut">
              <a:rPr lang="en-GB" smtClean="0"/>
              <a:t>19/09/2024</a:t>
            </a:fld>
            <a:endParaRPr lang="en-GB"/>
          </a:p>
        </p:txBody>
      </p:sp>
      <p:sp>
        <p:nvSpPr>
          <p:cNvPr id="8" name="Footer Placeholder 7">
            <a:extLst>
              <a:ext uri="{FF2B5EF4-FFF2-40B4-BE49-F238E27FC236}">
                <a16:creationId xmlns:a16="http://schemas.microsoft.com/office/drawing/2014/main" id="{C7ADEC38-6A59-4EAD-92AA-C9AA518A185E}"/>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BEBF74A3-60CE-4142-B568-289865918662}"/>
              </a:ext>
            </a:extLst>
          </p:cNvPr>
          <p:cNvSpPr>
            <a:spLocks noGrp="1"/>
          </p:cNvSpPr>
          <p:nvPr>
            <p:ph type="sldNum" sz="quarter" idx="12"/>
          </p:nvPr>
        </p:nvSpPr>
        <p:spPr/>
        <p:txBody>
          <a:bodyPr/>
          <a:lstStyle/>
          <a:p>
            <a:fld id="{BA445840-B23B-400C-86A6-A57701A31EE6}" type="slidenum">
              <a:rPr lang="en-GB" smtClean="0"/>
              <a:t>‹#›</a:t>
            </a:fld>
            <a:endParaRPr lang="en-GB"/>
          </a:p>
        </p:txBody>
      </p:sp>
    </p:spTree>
    <p:extLst>
      <p:ext uri="{BB962C8B-B14F-4D97-AF65-F5344CB8AC3E}">
        <p14:creationId xmlns:p14="http://schemas.microsoft.com/office/powerpoint/2010/main" val="12800069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3332AB-1479-4CE1-9D27-35255A93AF81}"/>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38166D88-F4E5-433E-B88C-9194B68899A1}"/>
              </a:ext>
            </a:extLst>
          </p:cNvPr>
          <p:cNvSpPr>
            <a:spLocks noGrp="1"/>
          </p:cNvSpPr>
          <p:nvPr>
            <p:ph type="dt" sz="half" idx="10"/>
          </p:nvPr>
        </p:nvSpPr>
        <p:spPr/>
        <p:txBody>
          <a:bodyPr/>
          <a:lstStyle/>
          <a:p>
            <a:fld id="{2BC0839F-4DE9-4F20-9177-736F441FE6AD}" type="datetimeFigureOut">
              <a:rPr lang="en-GB" smtClean="0"/>
              <a:t>19/09/2024</a:t>
            </a:fld>
            <a:endParaRPr lang="en-GB"/>
          </a:p>
        </p:txBody>
      </p:sp>
      <p:sp>
        <p:nvSpPr>
          <p:cNvPr id="4" name="Footer Placeholder 3">
            <a:extLst>
              <a:ext uri="{FF2B5EF4-FFF2-40B4-BE49-F238E27FC236}">
                <a16:creationId xmlns:a16="http://schemas.microsoft.com/office/drawing/2014/main" id="{FF2BCCB3-D702-4EDB-B735-1614F0509C6E}"/>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988B0B30-0C88-4C30-B931-DB264E8EFFB9}"/>
              </a:ext>
            </a:extLst>
          </p:cNvPr>
          <p:cNvSpPr>
            <a:spLocks noGrp="1"/>
          </p:cNvSpPr>
          <p:nvPr>
            <p:ph type="sldNum" sz="quarter" idx="12"/>
          </p:nvPr>
        </p:nvSpPr>
        <p:spPr/>
        <p:txBody>
          <a:bodyPr/>
          <a:lstStyle/>
          <a:p>
            <a:fld id="{BA445840-B23B-400C-86A6-A57701A31EE6}" type="slidenum">
              <a:rPr lang="en-GB" smtClean="0"/>
              <a:t>‹#›</a:t>
            </a:fld>
            <a:endParaRPr lang="en-GB"/>
          </a:p>
        </p:txBody>
      </p:sp>
    </p:spTree>
    <p:extLst>
      <p:ext uri="{BB962C8B-B14F-4D97-AF65-F5344CB8AC3E}">
        <p14:creationId xmlns:p14="http://schemas.microsoft.com/office/powerpoint/2010/main" val="983058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50A79B7-87D3-4486-B69D-73D414DF5407}"/>
              </a:ext>
            </a:extLst>
          </p:cNvPr>
          <p:cNvSpPr>
            <a:spLocks noGrp="1"/>
          </p:cNvSpPr>
          <p:nvPr>
            <p:ph type="dt" sz="half" idx="10"/>
          </p:nvPr>
        </p:nvSpPr>
        <p:spPr/>
        <p:txBody>
          <a:bodyPr/>
          <a:lstStyle/>
          <a:p>
            <a:fld id="{2BC0839F-4DE9-4F20-9177-736F441FE6AD}" type="datetimeFigureOut">
              <a:rPr lang="en-GB" smtClean="0"/>
              <a:t>19/09/2024</a:t>
            </a:fld>
            <a:endParaRPr lang="en-GB"/>
          </a:p>
        </p:txBody>
      </p:sp>
      <p:sp>
        <p:nvSpPr>
          <p:cNvPr id="3" name="Footer Placeholder 2">
            <a:extLst>
              <a:ext uri="{FF2B5EF4-FFF2-40B4-BE49-F238E27FC236}">
                <a16:creationId xmlns:a16="http://schemas.microsoft.com/office/drawing/2014/main" id="{ACA7B464-45DA-4C92-BA5F-E8BAAAE89B72}"/>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5AF4D114-0EF5-47D7-871F-AE788D50A973}"/>
              </a:ext>
            </a:extLst>
          </p:cNvPr>
          <p:cNvSpPr>
            <a:spLocks noGrp="1"/>
          </p:cNvSpPr>
          <p:nvPr>
            <p:ph type="sldNum" sz="quarter" idx="12"/>
          </p:nvPr>
        </p:nvSpPr>
        <p:spPr/>
        <p:txBody>
          <a:bodyPr/>
          <a:lstStyle/>
          <a:p>
            <a:fld id="{BA445840-B23B-400C-86A6-A57701A31EE6}" type="slidenum">
              <a:rPr lang="en-GB" smtClean="0"/>
              <a:t>‹#›</a:t>
            </a:fld>
            <a:endParaRPr lang="en-GB"/>
          </a:p>
        </p:txBody>
      </p:sp>
    </p:spTree>
    <p:extLst>
      <p:ext uri="{BB962C8B-B14F-4D97-AF65-F5344CB8AC3E}">
        <p14:creationId xmlns:p14="http://schemas.microsoft.com/office/powerpoint/2010/main" val="20788837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308978-9D5F-45F7-8B34-56759BB698C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211466EE-92B9-4063-A9A7-54FDCBC9D4D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11B7B1F8-3D07-4B4E-9909-74EF23F39B6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A2CA52D4-B9CA-4F14-A3AC-A21869FD7509}"/>
              </a:ext>
            </a:extLst>
          </p:cNvPr>
          <p:cNvSpPr>
            <a:spLocks noGrp="1"/>
          </p:cNvSpPr>
          <p:nvPr>
            <p:ph type="dt" sz="half" idx="10"/>
          </p:nvPr>
        </p:nvSpPr>
        <p:spPr/>
        <p:txBody>
          <a:bodyPr/>
          <a:lstStyle/>
          <a:p>
            <a:fld id="{2BC0839F-4DE9-4F20-9177-736F441FE6AD}" type="datetimeFigureOut">
              <a:rPr lang="en-GB" smtClean="0"/>
              <a:t>19/09/2024</a:t>
            </a:fld>
            <a:endParaRPr lang="en-GB"/>
          </a:p>
        </p:txBody>
      </p:sp>
      <p:sp>
        <p:nvSpPr>
          <p:cNvPr id="6" name="Footer Placeholder 5">
            <a:extLst>
              <a:ext uri="{FF2B5EF4-FFF2-40B4-BE49-F238E27FC236}">
                <a16:creationId xmlns:a16="http://schemas.microsoft.com/office/drawing/2014/main" id="{94E61DAC-43C1-4091-B8C7-7A137C0B2E19}"/>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AD0215CC-D804-48B5-AC2F-503FB9619762}"/>
              </a:ext>
            </a:extLst>
          </p:cNvPr>
          <p:cNvSpPr>
            <a:spLocks noGrp="1"/>
          </p:cNvSpPr>
          <p:nvPr>
            <p:ph type="sldNum" sz="quarter" idx="12"/>
          </p:nvPr>
        </p:nvSpPr>
        <p:spPr/>
        <p:txBody>
          <a:bodyPr/>
          <a:lstStyle/>
          <a:p>
            <a:fld id="{BA445840-B23B-400C-86A6-A57701A31EE6}" type="slidenum">
              <a:rPr lang="en-GB" smtClean="0"/>
              <a:t>‹#›</a:t>
            </a:fld>
            <a:endParaRPr lang="en-GB"/>
          </a:p>
        </p:txBody>
      </p:sp>
    </p:spTree>
    <p:extLst>
      <p:ext uri="{BB962C8B-B14F-4D97-AF65-F5344CB8AC3E}">
        <p14:creationId xmlns:p14="http://schemas.microsoft.com/office/powerpoint/2010/main" val="12040198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3CEE4A-296E-4DFE-8C08-E8B40F6F563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D2B14586-90C6-419D-83AC-1F56019CB12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A816D446-04CD-4529-8236-FFFF1EA7DAC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25CB552F-D56C-4F5C-A086-6EA9FECC8C9C}"/>
              </a:ext>
            </a:extLst>
          </p:cNvPr>
          <p:cNvSpPr>
            <a:spLocks noGrp="1"/>
          </p:cNvSpPr>
          <p:nvPr>
            <p:ph type="dt" sz="half" idx="10"/>
          </p:nvPr>
        </p:nvSpPr>
        <p:spPr/>
        <p:txBody>
          <a:bodyPr/>
          <a:lstStyle/>
          <a:p>
            <a:fld id="{2BC0839F-4DE9-4F20-9177-736F441FE6AD}" type="datetimeFigureOut">
              <a:rPr lang="en-GB" smtClean="0"/>
              <a:t>19/09/2024</a:t>
            </a:fld>
            <a:endParaRPr lang="en-GB"/>
          </a:p>
        </p:txBody>
      </p:sp>
      <p:sp>
        <p:nvSpPr>
          <p:cNvPr id="6" name="Footer Placeholder 5">
            <a:extLst>
              <a:ext uri="{FF2B5EF4-FFF2-40B4-BE49-F238E27FC236}">
                <a16:creationId xmlns:a16="http://schemas.microsoft.com/office/drawing/2014/main" id="{6B874FAD-E559-4FC3-9906-35566AF558D2}"/>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F128DA18-C8DB-4458-B63A-2D1E90DB9B3C}"/>
              </a:ext>
            </a:extLst>
          </p:cNvPr>
          <p:cNvSpPr>
            <a:spLocks noGrp="1"/>
          </p:cNvSpPr>
          <p:nvPr>
            <p:ph type="sldNum" sz="quarter" idx="12"/>
          </p:nvPr>
        </p:nvSpPr>
        <p:spPr/>
        <p:txBody>
          <a:bodyPr/>
          <a:lstStyle/>
          <a:p>
            <a:fld id="{BA445840-B23B-400C-86A6-A57701A31EE6}" type="slidenum">
              <a:rPr lang="en-GB" smtClean="0"/>
              <a:t>‹#›</a:t>
            </a:fld>
            <a:endParaRPr lang="en-GB"/>
          </a:p>
        </p:txBody>
      </p:sp>
    </p:spTree>
    <p:extLst>
      <p:ext uri="{BB962C8B-B14F-4D97-AF65-F5344CB8AC3E}">
        <p14:creationId xmlns:p14="http://schemas.microsoft.com/office/powerpoint/2010/main" val="5877606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t="-9000" b="-9000"/>
          </a:stretch>
        </a:blip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DCCEA96-058A-4FFD-89E4-D2C1DF21630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83A221F9-0319-4B49-8235-1B641A8BD0F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3AE959B8-72B5-4503-8F22-8254D0BC78F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BC0839F-4DE9-4F20-9177-736F441FE6AD}" type="datetimeFigureOut">
              <a:rPr lang="en-GB" smtClean="0"/>
              <a:t>19/09/2024</a:t>
            </a:fld>
            <a:endParaRPr lang="en-GB"/>
          </a:p>
        </p:txBody>
      </p:sp>
      <p:sp>
        <p:nvSpPr>
          <p:cNvPr id="5" name="Footer Placeholder 4">
            <a:extLst>
              <a:ext uri="{FF2B5EF4-FFF2-40B4-BE49-F238E27FC236}">
                <a16:creationId xmlns:a16="http://schemas.microsoft.com/office/drawing/2014/main" id="{6B8B1887-6E79-4A4F-91BE-80CE5C2BB48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0B6A5534-22B7-44C5-8176-C05B2BB9A8D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A445840-B23B-400C-86A6-A57701A31EE6}" type="slidenum">
              <a:rPr lang="en-GB" smtClean="0"/>
              <a:t>‹#›</a:t>
            </a:fld>
            <a:endParaRPr lang="en-GB"/>
          </a:p>
        </p:txBody>
      </p:sp>
    </p:spTree>
    <p:extLst>
      <p:ext uri="{BB962C8B-B14F-4D97-AF65-F5344CB8AC3E}">
        <p14:creationId xmlns:p14="http://schemas.microsoft.com/office/powerpoint/2010/main" val="2468535291"/>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hyperlink" Target="https://www.google.co.uk/url?sa=i&amp;rct=j&amp;q=&amp;esrc=s&amp;source=images&amp;cd=&amp;cad=rja&amp;uact=8&amp;ved=0ahUKEwjw7fj-voHWAhWHwBQKHYf4CpEQjRwIBw&amp;url=https://www.pinterest.com/pin/418131146623443705/&amp;psig=AFQjCNFyMtAxrXaVFsJflOJMix2Pn-Ti3w&amp;ust=1504269534714125"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DE2BA8-F6AD-4916-B100-7B6E594708F1}"/>
              </a:ext>
            </a:extLst>
          </p:cNvPr>
          <p:cNvSpPr>
            <a:spLocks noGrp="1"/>
          </p:cNvSpPr>
          <p:nvPr>
            <p:ph type="ctrTitle"/>
          </p:nvPr>
        </p:nvSpPr>
        <p:spPr>
          <a:xfrm>
            <a:off x="1524000" y="73342"/>
            <a:ext cx="9144000" cy="2387600"/>
          </a:xfrm>
        </p:spPr>
        <p:txBody>
          <a:bodyPr/>
          <a:lstStyle/>
          <a:p>
            <a:r>
              <a:rPr lang="en-GB" dirty="0">
                <a:latin typeface="Book Antiqua" panose="02040602050305030304" pitchFamily="18" charset="0"/>
              </a:rPr>
              <a:t>Welcome to our meet the teacher night </a:t>
            </a:r>
          </a:p>
        </p:txBody>
      </p:sp>
      <p:sp>
        <p:nvSpPr>
          <p:cNvPr id="3" name="Subtitle 2">
            <a:extLst>
              <a:ext uri="{FF2B5EF4-FFF2-40B4-BE49-F238E27FC236}">
                <a16:creationId xmlns:a16="http://schemas.microsoft.com/office/drawing/2014/main" id="{E73C6EEF-2764-446F-8A0E-978A2CEA39BE}"/>
              </a:ext>
            </a:extLst>
          </p:cNvPr>
          <p:cNvSpPr>
            <a:spLocks noGrp="1"/>
          </p:cNvSpPr>
          <p:nvPr>
            <p:ph type="subTitle" idx="1"/>
          </p:nvPr>
        </p:nvSpPr>
        <p:spPr/>
        <p:txBody>
          <a:bodyPr/>
          <a:lstStyle/>
          <a:p>
            <a:endParaRPr lang="en-GB" dirty="0"/>
          </a:p>
        </p:txBody>
      </p:sp>
      <p:pic>
        <p:nvPicPr>
          <p:cNvPr id="2054" name="Picture 6" descr="Robin | BTO - British Trust for Ornithology">
            <a:extLst>
              <a:ext uri="{FF2B5EF4-FFF2-40B4-BE49-F238E27FC236}">
                <a16:creationId xmlns:a16="http://schemas.microsoft.com/office/drawing/2014/main" id="{8B258DC2-8425-4740-BBA6-0793C743529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29582" y="2971800"/>
            <a:ext cx="3132835" cy="329469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782357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321F7B-F7EF-429B-8EE6-03D668DA406B}"/>
              </a:ext>
            </a:extLst>
          </p:cNvPr>
          <p:cNvSpPr>
            <a:spLocks noGrp="1"/>
          </p:cNvSpPr>
          <p:nvPr>
            <p:ph type="title"/>
          </p:nvPr>
        </p:nvSpPr>
        <p:spPr>
          <a:xfrm>
            <a:off x="838200" y="-346075"/>
            <a:ext cx="10515600" cy="1325563"/>
          </a:xfrm>
        </p:spPr>
        <p:txBody>
          <a:bodyPr/>
          <a:lstStyle/>
          <a:p>
            <a:pPr algn="ctr"/>
            <a:r>
              <a:rPr lang="en-US" dirty="0">
                <a:latin typeface="Book Antiqua" panose="02040602050305030304" pitchFamily="18" charset="0"/>
              </a:rPr>
              <a:t>Safeguarding</a:t>
            </a:r>
            <a:endParaRPr lang="en-GB" dirty="0">
              <a:latin typeface="Book Antiqua" panose="02040602050305030304" pitchFamily="18" charset="0"/>
            </a:endParaRPr>
          </a:p>
        </p:txBody>
      </p:sp>
      <p:sp>
        <p:nvSpPr>
          <p:cNvPr id="3" name="Content Placeholder 2">
            <a:extLst>
              <a:ext uri="{FF2B5EF4-FFF2-40B4-BE49-F238E27FC236}">
                <a16:creationId xmlns:a16="http://schemas.microsoft.com/office/drawing/2014/main" id="{9E22DC18-DD13-4CE2-8A53-049D48BE00BF}"/>
              </a:ext>
            </a:extLst>
          </p:cNvPr>
          <p:cNvSpPr>
            <a:spLocks noGrp="1"/>
          </p:cNvSpPr>
          <p:nvPr>
            <p:ph idx="1"/>
          </p:nvPr>
        </p:nvSpPr>
        <p:spPr>
          <a:xfrm>
            <a:off x="0" y="660400"/>
            <a:ext cx="12192000" cy="6197600"/>
          </a:xfrm>
        </p:spPr>
        <p:txBody>
          <a:bodyPr/>
          <a:lstStyle/>
          <a:p>
            <a:endParaRPr lang="en-GB" dirty="0">
              <a:latin typeface="Book Antiqua" panose="02040602050305030304" pitchFamily="18" charset="0"/>
            </a:endParaRPr>
          </a:p>
          <a:p>
            <a:r>
              <a:rPr lang="en-GB" dirty="0">
                <a:latin typeface="Book Antiqua" panose="02040602050305030304" pitchFamily="18" charset="0"/>
              </a:rPr>
              <a:t>The law requires all school staff to pass on information which gives rise to a concern about a child’s welfare, including risk from neglect, physical, emotional or sexual abuse. Records of safeguarding concerns may be kept about their child. School staff will seek, in general, to discuss any concerns with you including referrals to other agencies. </a:t>
            </a:r>
          </a:p>
          <a:p>
            <a:pPr marL="0" indent="0">
              <a:buNone/>
            </a:pPr>
            <a:endParaRPr lang="en-GB" dirty="0">
              <a:latin typeface="Book Antiqua" panose="02040602050305030304" pitchFamily="18" charset="0"/>
            </a:endParaRPr>
          </a:p>
          <a:p>
            <a:r>
              <a:rPr lang="en-US" dirty="0">
                <a:latin typeface="Book Antiqua" panose="02040602050305030304" pitchFamily="18" charset="0"/>
              </a:rPr>
              <a:t>If you need help with parenting (it’s a rewarding but tough job!) or you have concerns about your child’s </a:t>
            </a:r>
            <a:r>
              <a:rPr lang="en-US" dirty="0" err="1">
                <a:latin typeface="Book Antiqua" panose="02040602050305030304" pitchFamily="18" charset="0"/>
              </a:rPr>
              <a:t>behaviour</a:t>
            </a:r>
            <a:r>
              <a:rPr lang="en-US" dirty="0">
                <a:latin typeface="Book Antiqua" panose="02040602050305030304" pitchFamily="18" charset="0"/>
              </a:rPr>
              <a:t> or state of mind, do let us know and we will do all we can to help.</a:t>
            </a:r>
            <a:endParaRPr lang="en-GB" dirty="0">
              <a:latin typeface="Book Antiqua" panose="02040602050305030304" pitchFamily="18" charset="0"/>
            </a:endParaRPr>
          </a:p>
        </p:txBody>
      </p:sp>
    </p:spTree>
    <p:extLst>
      <p:ext uri="{BB962C8B-B14F-4D97-AF65-F5344CB8AC3E}">
        <p14:creationId xmlns:p14="http://schemas.microsoft.com/office/powerpoint/2010/main" val="109887892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597EF9-894D-44BD-BF52-9A8629C531A3}"/>
              </a:ext>
            </a:extLst>
          </p:cNvPr>
          <p:cNvSpPr>
            <a:spLocks noGrp="1"/>
          </p:cNvSpPr>
          <p:nvPr>
            <p:ph type="title"/>
          </p:nvPr>
        </p:nvSpPr>
        <p:spPr>
          <a:xfrm>
            <a:off x="838200" y="0"/>
            <a:ext cx="10515600" cy="606605"/>
          </a:xfrm>
        </p:spPr>
        <p:txBody>
          <a:bodyPr>
            <a:normAutofit fontScale="90000"/>
          </a:bodyPr>
          <a:lstStyle/>
          <a:p>
            <a:pPr algn="ctr"/>
            <a:r>
              <a:rPr lang="en-GB" dirty="0">
                <a:latin typeface="Book Antiqua" panose="02040602050305030304" pitchFamily="18" charset="0"/>
              </a:rPr>
              <a:t>Online safety:</a:t>
            </a:r>
          </a:p>
        </p:txBody>
      </p:sp>
      <p:sp>
        <p:nvSpPr>
          <p:cNvPr id="3" name="Content Placeholder 2">
            <a:extLst>
              <a:ext uri="{FF2B5EF4-FFF2-40B4-BE49-F238E27FC236}">
                <a16:creationId xmlns:a16="http://schemas.microsoft.com/office/drawing/2014/main" id="{8D513DB0-C604-4262-8A07-0D08EA29B383}"/>
              </a:ext>
            </a:extLst>
          </p:cNvPr>
          <p:cNvSpPr>
            <a:spLocks noGrp="1"/>
          </p:cNvSpPr>
          <p:nvPr>
            <p:ph idx="1"/>
          </p:nvPr>
        </p:nvSpPr>
        <p:spPr>
          <a:xfrm>
            <a:off x="86020" y="524832"/>
            <a:ext cx="12105980" cy="6333168"/>
          </a:xfrm>
        </p:spPr>
        <p:txBody>
          <a:bodyPr>
            <a:normAutofit/>
          </a:bodyPr>
          <a:lstStyle/>
          <a:p>
            <a:pPr marL="0" indent="0">
              <a:buNone/>
            </a:pPr>
            <a:r>
              <a:rPr lang="en-US" sz="2400" dirty="0">
                <a:latin typeface="Book Antiqua" panose="02040602050305030304" pitchFamily="18" charset="0"/>
              </a:rPr>
              <a:t>Online safety is a key part of safeguarding and protecting our children. Our staff have yearly online safety training to ensure we can protect the children in school. We have a firewall system in place which blocks inappropriate content and alerts SLT when inappropriate searches have been made. </a:t>
            </a:r>
          </a:p>
          <a:p>
            <a:pPr marL="0" indent="0">
              <a:buNone/>
            </a:pPr>
            <a:endParaRPr lang="en-US" sz="2400" dirty="0">
              <a:latin typeface="Book Antiqua" panose="02040602050305030304" pitchFamily="18" charset="0"/>
            </a:endParaRPr>
          </a:p>
          <a:p>
            <a:pPr marL="0" indent="0">
              <a:buNone/>
            </a:pPr>
            <a:r>
              <a:rPr lang="en-US" sz="2400" dirty="0">
                <a:latin typeface="Book Antiqua" panose="02040602050305030304" pitchFamily="18" charset="0"/>
              </a:rPr>
              <a:t>Online safety at home is the responsibility of parents and                                                      </a:t>
            </a:r>
            <a:r>
              <a:rPr lang="en-US" sz="2400" dirty="0" err="1">
                <a:latin typeface="Book Antiqua" panose="02040602050305030304" pitchFamily="18" charset="0"/>
              </a:rPr>
              <a:t>carers</a:t>
            </a:r>
            <a:r>
              <a:rPr lang="en-US" sz="2400" dirty="0">
                <a:latin typeface="Book Antiqua" panose="02040602050305030304" pitchFamily="18" charset="0"/>
              </a:rPr>
              <a:t>. It is important to understand the sites and apps                                                                 your children are accessing and the potential dangers of                                                          them. Children using apps while underaged is classed as a safeguarding concern                                          in schools. There are many settings you can access within your WIFI network or the device itself to limit the content your children can see. We know that many children have phones and tablets now and encourage parents to be aware of what they are accessing on their devices.  </a:t>
            </a:r>
          </a:p>
          <a:p>
            <a:pPr marL="0" indent="0">
              <a:buNone/>
            </a:pPr>
            <a:endParaRPr lang="en-US" sz="2400" dirty="0">
              <a:latin typeface="Book Antiqua" panose="02040602050305030304" pitchFamily="18" charset="0"/>
            </a:endParaRPr>
          </a:p>
          <a:p>
            <a:pPr marL="0" indent="0">
              <a:buNone/>
            </a:pPr>
            <a:r>
              <a:rPr lang="en-US" sz="2000" dirty="0">
                <a:latin typeface="Book Antiqua" panose="02040602050305030304" pitchFamily="18" charset="0"/>
              </a:rPr>
              <a:t>If you would like more information, please access our school website or contact our online safety lead, </a:t>
            </a:r>
            <a:r>
              <a:rPr lang="en-US" sz="2000" dirty="0" err="1">
                <a:latin typeface="Book Antiqua" panose="02040602050305030304" pitchFamily="18" charset="0"/>
              </a:rPr>
              <a:t>Mrs</a:t>
            </a:r>
            <a:r>
              <a:rPr lang="en-US" sz="2000" dirty="0">
                <a:latin typeface="Book Antiqua" panose="02040602050305030304" pitchFamily="18" charset="0"/>
              </a:rPr>
              <a:t> Shevki. </a:t>
            </a:r>
            <a:endParaRPr lang="en-GB" sz="2000" dirty="0">
              <a:latin typeface="Book Antiqua" panose="02040602050305030304" pitchFamily="18" charset="0"/>
            </a:endParaRPr>
          </a:p>
        </p:txBody>
      </p:sp>
      <p:pic>
        <p:nvPicPr>
          <p:cNvPr id="8" name="Picture 4" descr="Understanding Age Ratings - Own It - BBC">
            <a:extLst>
              <a:ext uri="{FF2B5EF4-FFF2-40B4-BE49-F238E27FC236}">
                <a16:creationId xmlns:a16="http://schemas.microsoft.com/office/drawing/2014/main" id="{6BDA653C-E736-40A7-B937-28D65136D188}"/>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11145" t="3876" r="9679" b="3997"/>
          <a:stretch/>
        </p:blipFill>
        <p:spPr bwMode="auto">
          <a:xfrm>
            <a:off x="8862456" y="1530672"/>
            <a:ext cx="3060304" cy="200301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526902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ECC3DB-FE7F-4F31-8A67-51F284F3C9DC}"/>
              </a:ext>
            </a:extLst>
          </p:cNvPr>
          <p:cNvSpPr>
            <a:spLocks noGrp="1"/>
          </p:cNvSpPr>
          <p:nvPr>
            <p:ph type="title"/>
          </p:nvPr>
        </p:nvSpPr>
        <p:spPr>
          <a:xfrm>
            <a:off x="433633" y="365126"/>
            <a:ext cx="10920167" cy="445580"/>
          </a:xfrm>
        </p:spPr>
        <p:txBody>
          <a:bodyPr>
            <a:normAutofit fontScale="90000"/>
          </a:bodyPr>
          <a:lstStyle/>
          <a:p>
            <a:pPr algn="ctr">
              <a:lnSpc>
                <a:spcPct val="100000"/>
              </a:lnSpc>
            </a:pPr>
            <a:r>
              <a:rPr lang="en-US" dirty="0">
                <a:latin typeface="Book Antiqua" panose="02040602050305030304" pitchFamily="18" charset="0"/>
              </a:rPr>
              <a:t>Attendance:</a:t>
            </a:r>
            <a:endParaRPr lang="en-GB" dirty="0">
              <a:latin typeface="Book Antiqua" panose="02040602050305030304" pitchFamily="18" charset="0"/>
            </a:endParaRPr>
          </a:p>
        </p:txBody>
      </p:sp>
      <p:sp>
        <p:nvSpPr>
          <p:cNvPr id="3" name="Content Placeholder 2">
            <a:extLst>
              <a:ext uri="{FF2B5EF4-FFF2-40B4-BE49-F238E27FC236}">
                <a16:creationId xmlns:a16="http://schemas.microsoft.com/office/drawing/2014/main" id="{70917A35-3BC9-4E81-89C9-F9A21E9E6C57}"/>
              </a:ext>
            </a:extLst>
          </p:cNvPr>
          <p:cNvSpPr>
            <a:spLocks noGrp="1"/>
          </p:cNvSpPr>
          <p:nvPr>
            <p:ph idx="1"/>
          </p:nvPr>
        </p:nvSpPr>
        <p:spPr>
          <a:xfrm>
            <a:off x="298907" y="944078"/>
            <a:ext cx="11189617" cy="3499751"/>
          </a:xfrm>
        </p:spPr>
        <p:txBody>
          <a:bodyPr>
            <a:normAutofit fontScale="70000" lnSpcReduction="20000"/>
          </a:bodyPr>
          <a:lstStyle/>
          <a:p>
            <a:pPr>
              <a:lnSpc>
                <a:spcPct val="120000"/>
              </a:lnSpc>
            </a:pPr>
            <a:r>
              <a:rPr lang="en-US" dirty="0">
                <a:latin typeface="Book Antiqua" panose="02040602050305030304" pitchFamily="18" charset="0"/>
              </a:rPr>
              <a:t>The Department of Education has issued a new statutory guidance for attendance ‘</a:t>
            </a:r>
            <a:r>
              <a:rPr lang="en-US" i="1" dirty="0">
                <a:latin typeface="Book Antiqua" panose="02040602050305030304" pitchFamily="18" charset="0"/>
              </a:rPr>
              <a:t>Working Together to Improve School Attendance.’ </a:t>
            </a:r>
          </a:p>
          <a:p>
            <a:pPr>
              <a:lnSpc>
                <a:spcPct val="120000"/>
              </a:lnSpc>
            </a:pPr>
            <a:r>
              <a:rPr lang="en-US" dirty="0">
                <a:latin typeface="Book Antiqua" panose="02040602050305030304" pitchFamily="18" charset="0"/>
              </a:rPr>
              <a:t>Schools are now legally obliged to support and work together with families where attendance is below 90%.</a:t>
            </a:r>
          </a:p>
          <a:p>
            <a:pPr>
              <a:lnSpc>
                <a:spcPct val="120000"/>
              </a:lnSpc>
            </a:pPr>
            <a:r>
              <a:rPr lang="en-US" dirty="0">
                <a:latin typeface="Book Antiqua" panose="02040602050305030304" pitchFamily="18" charset="0"/>
              </a:rPr>
              <a:t>Term Time Leave- the fines for a penalty notice are increasing to £80 per parent per child. For second offences within a three-year rolling period, the fine is a flat £160 per parent per child.</a:t>
            </a:r>
          </a:p>
          <a:p>
            <a:pPr>
              <a:lnSpc>
                <a:spcPct val="120000"/>
              </a:lnSpc>
            </a:pPr>
            <a:endParaRPr lang="en-US" dirty="0">
              <a:latin typeface="Book Antiqua" panose="02040602050305030304" pitchFamily="18" charset="0"/>
            </a:endParaRPr>
          </a:p>
          <a:p>
            <a:pPr marL="0" indent="0">
              <a:lnSpc>
                <a:spcPct val="120000"/>
              </a:lnSpc>
              <a:buNone/>
            </a:pPr>
            <a:r>
              <a:rPr lang="en-US" dirty="0">
                <a:latin typeface="Book Antiqua" panose="02040602050305030304" pitchFamily="18" charset="0"/>
              </a:rPr>
              <a:t>The attendance policy has been updated to reflect these national changes. For the full information, please refer the policy which will be found on the school website. </a:t>
            </a:r>
          </a:p>
        </p:txBody>
      </p:sp>
      <p:pic>
        <p:nvPicPr>
          <p:cNvPr id="4" name="Picture 3">
            <a:extLst>
              <a:ext uri="{FF2B5EF4-FFF2-40B4-BE49-F238E27FC236}">
                <a16:creationId xmlns:a16="http://schemas.microsoft.com/office/drawing/2014/main" id="{35D41ADA-05DC-4236-A7EE-292667737F0E}"/>
              </a:ext>
            </a:extLst>
          </p:cNvPr>
          <p:cNvPicPr>
            <a:picLocks noChangeAspect="1"/>
          </p:cNvPicPr>
          <p:nvPr/>
        </p:nvPicPr>
        <p:blipFill>
          <a:blip r:embed="rId2"/>
          <a:stretch>
            <a:fillRect/>
          </a:stretch>
        </p:blipFill>
        <p:spPr>
          <a:xfrm>
            <a:off x="8066602" y="4213807"/>
            <a:ext cx="3826491" cy="2644193"/>
          </a:xfrm>
          <a:prstGeom prst="rect">
            <a:avLst/>
          </a:prstGeom>
        </p:spPr>
      </p:pic>
    </p:spTree>
    <p:extLst>
      <p:ext uri="{BB962C8B-B14F-4D97-AF65-F5344CB8AC3E}">
        <p14:creationId xmlns:p14="http://schemas.microsoft.com/office/powerpoint/2010/main" val="360197476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82A486-54A6-4C6C-98FA-8E7BD958434A}"/>
              </a:ext>
            </a:extLst>
          </p:cNvPr>
          <p:cNvSpPr>
            <a:spLocks noGrp="1"/>
          </p:cNvSpPr>
          <p:nvPr>
            <p:ph type="ctrTitle"/>
          </p:nvPr>
        </p:nvSpPr>
        <p:spPr>
          <a:xfrm>
            <a:off x="1524000" y="0"/>
            <a:ext cx="9144000" cy="936445"/>
          </a:xfrm>
        </p:spPr>
        <p:txBody>
          <a:bodyPr/>
          <a:lstStyle/>
          <a:p>
            <a:r>
              <a:rPr lang="en-GB" dirty="0">
                <a:latin typeface="Book Antiqua" panose="02040602050305030304" pitchFamily="18" charset="0"/>
              </a:rPr>
              <a:t>Phonics and reading: </a:t>
            </a:r>
          </a:p>
        </p:txBody>
      </p:sp>
      <p:sp>
        <p:nvSpPr>
          <p:cNvPr id="3" name="Subtitle 2">
            <a:extLst>
              <a:ext uri="{FF2B5EF4-FFF2-40B4-BE49-F238E27FC236}">
                <a16:creationId xmlns:a16="http://schemas.microsoft.com/office/drawing/2014/main" id="{702EF712-4686-44D6-A33A-F0D0B626D91C}"/>
              </a:ext>
            </a:extLst>
          </p:cNvPr>
          <p:cNvSpPr>
            <a:spLocks noGrp="1"/>
          </p:cNvSpPr>
          <p:nvPr>
            <p:ph type="subTitle" idx="1"/>
          </p:nvPr>
        </p:nvSpPr>
        <p:spPr>
          <a:xfrm>
            <a:off x="0" y="936445"/>
            <a:ext cx="12192000" cy="5813147"/>
          </a:xfrm>
        </p:spPr>
        <p:txBody>
          <a:bodyPr>
            <a:normAutofit lnSpcReduction="10000"/>
          </a:bodyPr>
          <a:lstStyle/>
          <a:p>
            <a:pPr algn="l"/>
            <a:r>
              <a:rPr lang="en-GB" dirty="0">
                <a:latin typeface="Book Antiqua" panose="02040602050305030304" pitchFamily="18" charset="0"/>
              </a:rPr>
              <a:t>Reading is taught via daily Phonics lessons using the Twinkl phonics programme, which is a government accredited scheme, running from Reception to Year 2.  </a:t>
            </a:r>
          </a:p>
          <a:p>
            <a:pPr algn="l"/>
            <a:endParaRPr lang="en-GB" dirty="0">
              <a:latin typeface="Book Antiqua" panose="02040602050305030304" pitchFamily="18" charset="0"/>
            </a:endParaRPr>
          </a:p>
          <a:p>
            <a:pPr algn="l"/>
            <a:r>
              <a:rPr lang="en-GB" dirty="0">
                <a:latin typeface="Book Antiqua" panose="02040602050305030304" pitchFamily="18" charset="0"/>
              </a:rPr>
              <a:t>Phonics is taught in progressive levels:</a:t>
            </a:r>
          </a:p>
          <a:p>
            <a:pPr algn="l"/>
            <a:r>
              <a:rPr lang="en-GB" dirty="0">
                <a:latin typeface="Book Antiqua" panose="02040602050305030304" pitchFamily="18" charset="0"/>
              </a:rPr>
              <a:t>Reception- Level 1,2,3,4</a:t>
            </a:r>
          </a:p>
          <a:p>
            <a:pPr algn="l"/>
            <a:r>
              <a:rPr lang="en-GB" dirty="0">
                <a:latin typeface="Book Antiqua" panose="02040602050305030304" pitchFamily="18" charset="0"/>
              </a:rPr>
              <a:t>Year 1- Level 5</a:t>
            </a:r>
          </a:p>
          <a:p>
            <a:pPr algn="l"/>
            <a:r>
              <a:rPr lang="en-GB" dirty="0">
                <a:latin typeface="Book Antiqua" panose="02040602050305030304" pitchFamily="18" charset="0"/>
              </a:rPr>
              <a:t>Year 2- Level 6 (spelling focus)</a:t>
            </a:r>
          </a:p>
          <a:p>
            <a:pPr algn="l"/>
            <a:endParaRPr lang="en-GB" dirty="0">
              <a:latin typeface="Book Antiqua" panose="02040602050305030304" pitchFamily="18" charset="0"/>
            </a:endParaRPr>
          </a:p>
          <a:p>
            <a:pPr algn="l"/>
            <a:r>
              <a:rPr lang="en-GB" dirty="0">
                <a:latin typeface="Book Antiqua" panose="02040602050305030304" pitchFamily="18" charset="0"/>
              </a:rPr>
              <a:t>We use ‘Rhino reading’ books which match the Twinkl phonics scheme. This means that the children will never come home with a book containing sounds they haven’t been taught.  The children’s books are changed every Friday but they can only be changed once the children can read their book fluently (without sounding out). If your child is still sounding out, they will keep their book for another week. </a:t>
            </a:r>
          </a:p>
          <a:p>
            <a:pPr algn="l"/>
            <a:endParaRPr lang="en-GB" dirty="0">
              <a:latin typeface="Book Antiqua" panose="02040602050305030304" pitchFamily="18" charset="0"/>
            </a:endParaRPr>
          </a:p>
          <a:p>
            <a:pPr algn="l"/>
            <a:r>
              <a:rPr lang="en-GB" dirty="0">
                <a:latin typeface="Book Antiqua" panose="02040602050305030304" pitchFamily="18" charset="0"/>
              </a:rPr>
              <a:t>More guidance and information can be found on the school website.  </a:t>
            </a:r>
          </a:p>
        </p:txBody>
      </p:sp>
      <p:pic>
        <p:nvPicPr>
          <p:cNvPr id="4" name="Picture 3">
            <a:extLst>
              <a:ext uri="{FF2B5EF4-FFF2-40B4-BE49-F238E27FC236}">
                <a16:creationId xmlns:a16="http://schemas.microsoft.com/office/drawing/2014/main" id="{B1ECBBF3-712A-47A6-B99A-89544F40619F}"/>
              </a:ext>
            </a:extLst>
          </p:cNvPr>
          <p:cNvPicPr>
            <a:picLocks noChangeAspect="1"/>
          </p:cNvPicPr>
          <p:nvPr/>
        </p:nvPicPr>
        <p:blipFill>
          <a:blip r:embed="rId2"/>
          <a:stretch>
            <a:fillRect/>
          </a:stretch>
        </p:blipFill>
        <p:spPr>
          <a:xfrm>
            <a:off x="5411194" y="1639210"/>
            <a:ext cx="3518202" cy="2367884"/>
          </a:xfrm>
          <a:prstGeom prst="rect">
            <a:avLst/>
          </a:prstGeom>
        </p:spPr>
      </p:pic>
    </p:spTree>
    <p:extLst>
      <p:ext uri="{BB962C8B-B14F-4D97-AF65-F5344CB8AC3E}">
        <p14:creationId xmlns:p14="http://schemas.microsoft.com/office/powerpoint/2010/main" val="306930905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838A0BD-A4FC-4712-9BEE-78962C8B56FC}"/>
              </a:ext>
            </a:extLst>
          </p:cNvPr>
          <p:cNvSpPr>
            <a:spLocks noGrp="1"/>
          </p:cNvSpPr>
          <p:nvPr>
            <p:ph idx="1"/>
          </p:nvPr>
        </p:nvSpPr>
        <p:spPr>
          <a:xfrm>
            <a:off x="0" y="2724346"/>
            <a:ext cx="12192000" cy="4800650"/>
          </a:xfrm>
        </p:spPr>
        <p:txBody>
          <a:bodyPr/>
          <a:lstStyle/>
          <a:p>
            <a:pPr marL="0" indent="0">
              <a:buNone/>
            </a:pPr>
            <a:r>
              <a:rPr lang="en-GB" dirty="0">
                <a:latin typeface="Book Antiqua" panose="02040602050305030304" pitchFamily="18" charset="0"/>
              </a:rPr>
              <a:t>Next week the children will be taking part in the baseline assessment. </a:t>
            </a:r>
          </a:p>
          <a:p>
            <a:pPr marL="0" indent="0">
              <a:buNone/>
            </a:pPr>
            <a:r>
              <a:rPr lang="en-GB" dirty="0">
                <a:latin typeface="Book Antiqua" panose="02040602050305030304" pitchFamily="18" charset="0"/>
              </a:rPr>
              <a:t>This is a series of activities designed to assess what the children know and what we need to focus on teaching them. The baseline results are compared to the children’s year 6 results when they leave school and act as a guide to see how much progress the pupils have made. </a:t>
            </a:r>
          </a:p>
          <a:p>
            <a:pPr marL="0" indent="0">
              <a:buNone/>
            </a:pPr>
            <a:endParaRPr lang="en-GB" dirty="0">
              <a:latin typeface="Book Antiqua" panose="02040602050305030304" pitchFamily="18" charset="0"/>
            </a:endParaRPr>
          </a:p>
          <a:p>
            <a:pPr marL="0" indent="0">
              <a:buNone/>
            </a:pPr>
            <a:r>
              <a:rPr lang="en-GB" dirty="0">
                <a:latin typeface="Book Antiqua" panose="02040602050305030304" pitchFamily="18" charset="0"/>
              </a:rPr>
              <a:t>The baseline is done 1:1 with myself in a fun and engaging way. The baseline is not a test and isn’t something the children can prepare for. </a:t>
            </a:r>
          </a:p>
        </p:txBody>
      </p:sp>
      <p:pic>
        <p:nvPicPr>
          <p:cNvPr id="1026" name="Picture 2" descr="Reception Baseline Assessment | Advice for Teachers &amp; Parents">
            <a:extLst>
              <a:ext uri="{FF2B5EF4-FFF2-40B4-BE49-F238E27FC236}">
                <a16:creationId xmlns:a16="http://schemas.microsoft.com/office/drawing/2014/main" id="{4BFE42D7-6B2C-4FAF-A09C-E42AFBEBE967}"/>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1" r="-290" b="16704"/>
          <a:stretch/>
        </p:blipFill>
        <p:spPr bwMode="auto">
          <a:xfrm>
            <a:off x="0" y="0"/>
            <a:ext cx="7678917" cy="273954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7478755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9" name="Content Placeholder 2">
            <a:extLst>
              <a:ext uri="{FF2B5EF4-FFF2-40B4-BE49-F238E27FC236}">
                <a16:creationId xmlns:a16="http://schemas.microsoft.com/office/drawing/2014/main" id="{4CBEC33E-D22E-4D72-B09F-D0A19D001ECC}"/>
              </a:ext>
            </a:extLst>
          </p:cNvPr>
          <p:cNvSpPr>
            <a:spLocks noGrp="1" noChangeArrowheads="1"/>
          </p:cNvSpPr>
          <p:nvPr>
            <p:ph idx="1"/>
          </p:nvPr>
        </p:nvSpPr>
        <p:spPr>
          <a:xfrm>
            <a:off x="0" y="1036948"/>
            <a:ext cx="12192000" cy="5448692"/>
          </a:xfrm>
        </p:spPr>
        <p:txBody>
          <a:bodyPr>
            <a:normAutofit fontScale="92500"/>
          </a:bodyPr>
          <a:lstStyle/>
          <a:p>
            <a:pPr marL="0" indent="0">
              <a:buNone/>
            </a:pPr>
            <a:r>
              <a:rPr lang="en-US" altLang="en-US" sz="3000" u="sng" dirty="0">
                <a:latin typeface="Book Antiqua" panose="02040602050305030304" pitchFamily="18" charset="0"/>
              </a:rPr>
              <a:t>School ends at 3.20pm- please make sure your child know their end of day routine.</a:t>
            </a:r>
            <a:endParaRPr lang="en-GB" altLang="en-US" sz="3000" u="sng" dirty="0">
              <a:latin typeface="Book Antiqua" panose="02040602050305030304" pitchFamily="18" charset="0"/>
            </a:endParaRPr>
          </a:p>
          <a:p>
            <a:r>
              <a:rPr lang="en-GB" altLang="en-US" sz="3000" dirty="0">
                <a:latin typeface="Book Antiqua" panose="02040602050305030304" pitchFamily="18" charset="0"/>
              </a:rPr>
              <a:t>It is parents’ responsibility to inform the office of changes to routines. </a:t>
            </a:r>
          </a:p>
          <a:p>
            <a:r>
              <a:rPr lang="en-GB" altLang="en-US" sz="3000" dirty="0">
                <a:latin typeface="Book Antiqua" panose="02040602050305030304" pitchFamily="18" charset="0"/>
              </a:rPr>
              <a:t>Changes to bus routine- school must be informed. If we have to contact you, it delays the bus leaving. The bus company will not wait later than its designated time.</a:t>
            </a:r>
          </a:p>
          <a:p>
            <a:r>
              <a:rPr lang="en-GB" altLang="en-US" sz="3000" dirty="0">
                <a:latin typeface="Book Antiqua" panose="02040602050305030304" pitchFamily="18" charset="0"/>
              </a:rPr>
              <a:t>For safety, we will keep children in school if bus arrangements are unclear so that the other children can leave on time.</a:t>
            </a:r>
          </a:p>
          <a:p>
            <a:r>
              <a:rPr lang="en-US" altLang="en-US" sz="3000" dirty="0">
                <a:latin typeface="Book Antiqua" panose="02040602050305030304" pitchFamily="18" charset="0"/>
              </a:rPr>
              <a:t>Children must be collected from the bus stops by an adult. If an adult is not there, the bus company will return the child to school.</a:t>
            </a:r>
          </a:p>
          <a:p>
            <a:r>
              <a:rPr lang="en-US" altLang="en-US" sz="3000" dirty="0">
                <a:latin typeface="Book Antiqua" panose="02040602050305030304" pitchFamily="18" charset="0"/>
              </a:rPr>
              <a:t>Children in Year 5/Year 6 may walk home from school or the bus stop alone so long as school have written permission- please contact </a:t>
            </a:r>
            <a:r>
              <a:rPr lang="en-US" altLang="en-US" sz="3000" dirty="0" err="1">
                <a:latin typeface="Book Antiqua" panose="02040602050305030304" pitchFamily="18" charset="0"/>
              </a:rPr>
              <a:t>Mrs</a:t>
            </a:r>
            <a:r>
              <a:rPr lang="en-US" altLang="en-US" sz="3000" dirty="0">
                <a:latin typeface="Book Antiqua" panose="02040602050305030304" pitchFamily="18" charset="0"/>
              </a:rPr>
              <a:t> Rigby.</a:t>
            </a:r>
          </a:p>
          <a:p>
            <a:endParaRPr lang="en-GB" altLang="en-US" sz="3000" dirty="0">
              <a:latin typeface="Book Antiqua" panose="02040602050305030304" pitchFamily="18" charset="0"/>
            </a:endParaRPr>
          </a:p>
          <a:p>
            <a:endParaRPr lang="en-GB" altLang="en-US" sz="3000" dirty="0">
              <a:latin typeface="Book Antiqua" panose="02040602050305030304" pitchFamily="18" charset="0"/>
            </a:endParaRPr>
          </a:p>
        </p:txBody>
      </p:sp>
      <p:sp>
        <p:nvSpPr>
          <p:cNvPr id="2" name="TextBox 1">
            <a:extLst>
              <a:ext uri="{FF2B5EF4-FFF2-40B4-BE49-F238E27FC236}">
                <a16:creationId xmlns:a16="http://schemas.microsoft.com/office/drawing/2014/main" id="{B56C3163-C79A-4922-8013-3C68335F0482}"/>
              </a:ext>
            </a:extLst>
          </p:cNvPr>
          <p:cNvSpPr txBox="1"/>
          <p:nvPr/>
        </p:nvSpPr>
        <p:spPr>
          <a:xfrm>
            <a:off x="2985154" y="127263"/>
            <a:ext cx="6221691" cy="1046440"/>
          </a:xfrm>
          <a:prstGeom prst="rect">
            <a:avLst/>
          </a:prstGeom>
          <a:noFill/>
        </p:spPr>
        <p:txBody>
          <a:bodyPr wrap="square" rtlCol="0">
            <a:spAutoFit/>
          </a:bodyPr>
          <a:lstStyle/>
          <a:p>
            <a:r>
              <a:rPr lang="en-US" altLang="en-US" sz="4400" dirty="0">
                <a:latin typeface="Book Antiqua" panose="02040602050305030304" pitchFamily="18" charset="0"/>
              </a:rPr>
              <a:t>End of the day routines:</a:t>
            </a:r>
          </a:p>
          <a:p>
            <a:endParaRPr lang="en-GB"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712032-3164-4D5B-8522-2D9FD3F0D044}"/>
              </a:ext>
            </a:extLst>
          </p:cNvPr>
          <p:cNvSpPr>
            <a:spLocks noGrp="1"/>
          </p:cNvSpPr>
          <p:nvPr>
            <p:ph type="title"/>
          </p:nvPr>
        </p:nvSpPr>
        <p:spPr/>
        <p:txBody>
          <a:bodyPr/>
          <a:lstStyle/>
          <a:p>
            <a:pPr algn="ctr"/>
            <a:r>
              <a:rPr lang="en-US" dirty="0">
                <a:latin typeface="Book Antiqua" panose="02040602050305030304" pitchFamily="18" charset="0"/>
              </a:rPr>
              <a:t>Admin</a:t>
            </a:r>
            <a:endParaRPr lang="en-GB" dirty="0">
              <a:latin typeface="Book Antiqua" panose="02040602050305030304" pitchFamily="18" charset="0"/>
            </a:endParaRPr>
          </a:p>
        </p:txBody>
      </p:sp>
      <p:sp>
        <p:nvSpPr>
          <p:cNvPr id="3" name="Content Placeholder 2">
            <a:extLst>
              <a:ext uri="{FF2B5EF4-FFF2-40B4-BE49-F238E27FC236}">
                <a16:creationId xmlns:a16="http://schemas.microsoft.com/office/drawing/2014/main" id="{8BD8757B-BE7F-43C4-B760-161E9B39BA53}"/>
              </a:ext>
            </a:extLst>
          </p:cNvPr>
          <p:cNvSpPr>
            <a:spLocks noGrp="1"/>
          </p:cNvSpPr>
          <p:nvPr>
            <p:ph idx="1"/>
          </p:nvPr>
        </p:nvSpPr>
        <p:spPr/>
        <p:txBody>
          <a:bodyPr/>
          <a:lstStyle/>
          <a:p>
            <a:r>
              <a:rPr lang="en-US" dirty="0">
                <a:solidFill>
                  <a:srgbClr val="FF0000"/>
                </a:solidFill>
                <a:latin typeface="Book Antiqua" panose="02040602050305030304" pitchFamily="18" charset="0"/>
              </a:rPr>
              <a:t>Please ensure that you inform the office:</a:t>
            </a:r>
          </a:p>
          <a:p>
            <a:r>
              <a:rPr lang="en-US" dirty="0">
                <a:latin typeface="Book Antiqua" panose="02040602050305030304" pitchFamily="18" charset="0"/>
              </a:rPr>
              <a:t> If your contact details change.</a:t>
            </a:r>
          </a:p>
          <a:p>
            <a:r>
              <a:rPr lang="en-US" dirty="0">
                <a:latin typeface="Book Antiqua" panose="02040602050305030304" pitchFamily="18" charset="0"/>
              </a:rPr>
              <a:t>If there are changes to going home routines (keep an eye out for start and end dates of after school clubs).</a:t>
            </a:r>
          </a:p>
          <a:p>
            <a:r>
              <a:rPr lang="en-US" dirty="0">
                <a:latin typeface="Book Antiqua" panose="02040602050305030304" pitchFamily="18" charset="0"/>
              </a:rPr>
              <a:t>Any changes or events at home, such as a parent going away for a few days, the death of a pet etc. These can impact on how a child behaves at school.</a:t>
            </a:r>
          </a:p>
          <a:p>
            <a:endParaRPr lang="en-US" dirty="0">
              <a:latin typeface="Book Antiqua" panose="02040602050305030304" pitchFamily="18" charset="0"/>
            </a:endParaRPr>
          </a:p>
          <a:p>
            <a:endParaRPr lang="en-GB" dirty="0">
              <a:latin typeface="Book Antiqua" panose="02040602050305030304" pitchFamily="18" charset="0"/>
            </a:endParaRPr>
          </a:p>
        </p:txBody>
      </p:sp>
    </p:spTree>
    <p:extLst>
      <p:ext uri="{BB962C8B-B14F-4D97-AF65-F5344CB8AC3E}">
        <p14:creationId xmlns:p14="http://schemas.microsoft.com/office/powerpoint/2010/main" val="3791981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170" name="Rectangle 2">
            <a:extLst>
              <a:ext uri="{FF2B5EF4-FFF2-40B4-BE49-F238E27FC236}">
                <a16:creationId xmlns:a16="http://schemas.microsoft.com/office/drawing/2014/main" id="{1209994C-90AF-452E-BC8A-DD82F41BAF7F}"/>
              </a:ext>
            </a:extLst>
          </p:cNvPr>
          <p:cNvSpPr>
            <a:spLocks noGrp="1" noChangeArrowheads="1"/>
          </p:cNvSpPr>
          <p:nvPr>
            <p:ph type="title"/>
          </p:nvPr>
        </p:nvSpPr>
        <p:spPr/>
        <p:txBody>
          <a:bodyPr/>
          <a:lstStyle/>
          <a:p>
            <a:pPr algn="ctr" eaLnBrk="1" hangingPunct="1"/>
            <a:r>
              <a:rPr lang="en-GB" altLang="en-US" dirty="0"/>
              <a:t>Working together!</a:t>
            </a:r>
          </a:p>
        </p:txBody>
      </p:sp>
      <p:sp>
        <p:nvSpPr>
          <p:cNvPr id="7171" name="Rectangle 3">
            <a:extLst>
              <a:ext uri="{FF2B5EF4-FFF2-40B4-BE49-F238E27FC236}">
                <a16:creationId xmlns:a16="http://schemas.microsoft.com/office/drawing/2014/main" id="{EC08503F-0441-4BA4-962E-A625F8FE9E39}"/>
              </a:ext>
            </a:extLst>
          </p:cNvPr>
          <p:cNvSpPr>
            <a:spLocks noGrp="1" noChangeArrowheads="1"/>
          </p:cNvSpPr>
          <p:nvPr>
            <p:ph idx="1"/>
          </p:nvPr>
        </p:nvSpPr>
        <p:spPr/>
        <p:txBody>
          <a:bodyPr/>
          <a:lstStyle/>
          <a:p>
            <a:pPr eaLnBrk="1" hangingPunct="1"/>
            <a:r>
              <a:rPr lang="en-GB" altLang="en-US" dirty="0">
                <a:solidFill>
                  <a:srgbClr val="000000"/>
                </a:solidFill>
                <a:latin typeface="Book Antiqua" panose="02040602050305030304" pitchFamily="18" charset="0"/>
              </a:rPr>
              <a:t>Talk to us!</a:t>
            </a:r>
          </a:p>
          <a:p>
            <a:pPr eaLnBrk="1" hangingPunct="1"/>
            <a:r>
              <a:rPr lang="en-GB" altLang="en-US" dirty="0">
                <a:solidFill>
                  <a:srgbClr val="000000"/>
                </a:solidFill>
                <a:latin typeface="Book Antiqua" panose="02040602050305030304" pitchFamily="18" charset="0"/>
              </a:rPr>
              <a:t>Communication is vital.</a:t>
            </a:r>
          </a:p>
          <a:p>
            <a:pPr eaLnBrk="1" hangingPunct="1"/>
            <a:r>
              <a:rPr lang="en-US" altLang="en-US" dirty="0">
                <a:solidFill>
                  <a:srgbClr val="000000"/>
                </a:solidFill>
                <a:latin typeface="Book Antiqua" panose="02040602050305030304" pitchFamily="18" charset="0"/>
              </a:rPr>
              <a:t>Contact us via the school office </a:t>
            </a:r>
            <a:r>
              <a:rPr lang="en-US" altLang="en-US" i="1" dirty="0">
                <a:solidFill>
                  <a:srgbClr val="0070C0"/>
                </a:solidFill>
                <a:latin typeface="Book Antiqua" panose="02040602050305030304" pitchFamily="18" charset="0"/>
              </a:rPr>
              <a:t>office@duxford.cambs.sch.uk</a:t>
            </a:r>
          </a:p>
          <a:p>
            <a:pPr eaLnBrk="1" hangingPunct="1"/>
            <a:endParaRPr lang="en-GB" altLang="en-US" dirty="0">
              <a:solidFill>
                <a:srgbClr val="000000"/>
              </a:solidFill>
              <a:latin typeface="Book Antiqua" panose="02040602050305030304" pitchFamily="18" charset="0"/>
            </a:endParaRPr>
          </a:p>
          <a:p>
            <a:pPr eaLnBrk="1" hangingPunct="1"/>
            <a:endParaRPr lang="en-GB" altLang="en-US" dirty="0">
              <a:solidFill>
                <a:srgbClr val="000000"/>
              </a:solidFill>
              <a:latin typeface="Book Antiqua" panose="02040602050305030304" pitchFamily="18"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7170"/>
                                        </p:tgtEl>
                                        <p:attrNameLst>
                                          <p:attrName>style.visibility</p:attrName>
                                        </p:attrNameLst>
                                      </p:cBhvr>
                                      <p:to>
                                        <p:strVal val="visible"/>
                                      </p:to>
                                    </p:set>
                                    <p:animEffect transition="in" filter="fade">
                                      <p:cBhvr>
                                        <p:cTn id="7" dur="2000"/>
                                        <p:tgtEl>
                                          <p:spTgt spid="7170"/>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7171">
                                            <p:txEl>
                                              <p:pRg st="0" end="0"/>
                                            </p:txEl>
                                          </p:spTgt>
                                        </p:tgtEl>
                                        <p:attrNameLst>
                                          <p:attrName>style.visibility</p:attrName>
                                        </p:attrNameLst>
                                      </p:cBhvr>
                                      <p:to>
                                        <p:strVal val="visible"/>
                                      </p:to>
                                    </p:set>
                                    <p:animEffect transition="in" filter="wipe(left)">
                                      <p:cBhvr>
                                        <p:cTn id="12" dur="500"/>
                                        <p:tgtEl>
                                          <p:spTgt spid="7171">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7171">
                                            <p:txEl>
                                              <p:pRg st="1" end="1"/>
                                            </p:txEl>
                                          </p:spTgt>
                                        </p:tgtEl>
                                        <p:attrNameLst>
                                          <p:attrName>style.visibility</p:attrName>
                                        </p:attrNameLst>
                                      </p:cBhvr>
                                      <p:to>
                                        <p:strVal val="visible"/>
                                      </p:to>
                                    </p:set>
                                    <p:animEffect transition="in" filter="wipe(left)">
                                      <p:cBhvr>
                                        <p:cTn id="17" dur="500"/>
                                        <p:tgtEl>
                                          <p:spTgt spid="7171">
                                            <p:txEl>
                                              <p:pRg st="1" end="1"/>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7171">
                                            <p:txEl>
                                              <p:pRg st="2" end="2"/>
                                            </p:txEl>
                                          </p:spTgt>
                                        </p:tgtEl>
                                        <p:attrNameLst>
                                          <p:attrName>style.visibility</p:attrName>
                                        </p:attrNameLst>
                                      </p:cBhvr>
                                      <p:to>
                                        <p:strVal val="visible"/>
                                      </p:to>
                                    </p:set>
                                    <p:animEffect transition="in" filter="wipe(left)">
                                      <p:cBhvr>
                                        <p:cTn id="22" dur="500"/>
                                        <p:tgtEl>
                                          <p:spTgt spid="7171">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0" grpId="0"/>
      <p:bldP spid="7171"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EF3881-274E-4D4A-934B-F615CE2590CA}"/>
              </a:ext>
            </a:extLst>
          </p:cNvPr>
          <p:cNvSpPr>
            <a:spLocks noGrp="1"/>
          </p:cNvSpPr>
          <p:nvPr>
            <p:ph type="title"/>
          </p:nvPr>
        </p:nvSpPr>
        <p:spPr>
          <a:xfrm>
            <a:off x="838200" y="151765"/>
            <a:ext cx="10515600" cy="1325563"/>
          </a:xfrm>
        </p:spPr>
        <p:txBody>
          <a:bodyPr/>
          <a:lstStyle/>
          <a:p>
            <a:pPr algn="ctr"/>
            <a:r>
              <a:rPr lang="en-US" dirty="0">
                <a:latin typeface="Book Antiqua" panose="02040602050305030304" pitchFamily="18" charset="0"/>
              </a:rPr>
              <a:t>The school day</a:t>
            </a:r>
            <a:endParaRPr lang="en-GB" dirty="0">
              <a:latin typeface="Book Antiqua" panose="02040602050305030304" pitchFamily="18" charset="0"/>
            </a:endParaRPr>
          </a:p>
        </p:txBody>
      </p:sp>
      <p:sp>
        <p:nvSpPr>
          <p:cNvPr id="3" name="Content Placeholder 2">
            <a:extLst>
              <a:ext uri="{FF2B5EF4-FFF2-40B4-BE49-F238E27FC236}">
                <a16:creationId xmlns:a16="http://schemas.microsoft.com/office/drawing/2014/main" id="{7BBA0958-1111-4CD6-8894-3613E272CE9E}"/>
              </a:ext>
            </a:extLst>
          </p:cNvPr>
          <p:cNvSpPr>
            <a:spLocks noGrp="1"/>
          </p:cNvSpPr>
          <p:nvPr>
            <p:ph idx="1"/>
          </p:nvPr>
        </p:nvSpPr>
        <p:spPr>
          <a:xfrm>
            <a:off x="0" y="1381760"/>
            <a:ext cx="12192000" cy="5476239"/>
          </a:xfrm>
        </p:spPr>
        <p:txBody>
          <a:bodyPr/>
          <a:lstStyle/>
          <a:p>
            <a:r>
              <a:rPr lang="en-US" dirty="0">
                <a:latin typeface="Book Antiqua" panose="02040602050305030304" pitchFamily="18" charset="0"/>
              </a:rPr>
              <a:t>8.40am gates open and children can come onto the school site to go straight to their classroom</a:t>
            </a:r>
          </a:p>
          <a:p>
            <a:r>
              <a:rPr lang="en-US" dirty="0">
                <a:latin typeface="Book Antiqua" panose="02040602050305030304" pitchFamily="18" charset="0"/>
              </a:rPr>
              <a:t>8.50am gates are locked, registers are taken</a:t>
            </a:r>
          </a:p>
          <a:p>
            <a:r>
              <a:rPr lang="en-US" dirty="0">
                <a:latin typeface="Book Antiqua" panose="02040602050305030304" pitchFamily="18" charset="0"/>
              </a:rPr>
              <a:t>3.15pm gates are unlocked and parents can come onto site</a:t>
            </a:r>
          </a:p>
          <a:p>
            <a:r>
              <a:rPr lang="en-US" dirty="0">
                <a:latin typeface="Book Antiqua" panose="02040602050305030304" pitchFamily="18" charset="0"/>
              </a:rPr>
              <a:t>3.20pm end of the school day</a:t>
            </a:r>
          </a:p>
          <a:p>
            <a:endParaRPr lang="en-US" dirty="0">
              <a:latin typeface="Book Antiqua" panose="02040602050305030304" pitchFamily="18" charset="0"/>
            </a:endParaRPr>
          </a:p>
          <a:p>
            <a:r>
              <a:rPr lang="en-US" dirty="0">
                <a:latin typeface="Book Antiqua" panose="02040602050305030304" pitchFamily="18" charset="0"/>
              </a:rPr>
              <a:t>There is limited parking on St John’s Street, please park considerately, avoiding </a:t>
            </a:r>
            <a:r>
              <a:rPr lang="en-US" dirty="0" err="1">
                <a:latin typeface="Book Antiqua" panose="02040602050305030304" pitchFamily="18" charset="0"/>
              </a:rPr>
              <a:t>neighbours’</a:t>
            </a:r>
            <a:r>
              <a:rPr lang="en-US" dirty="0">
                <a:latin typeface="Book Antiqua" panose="02040602050305030304" pitchFamily="18" charset="0"/>
              </a:rPr>
              <a:t> driveways.</a:t>
            </a:r>
            <a:endParaRPr lang="en-GB" dirty="0">
              <a:latin typeface="Book Antiqua" panose="02040602050305030304" pitchFamily="18" charset="0"/>
            </a:endParaRPr>
          </a:p>
        </p:txBody>
      </p:sp>
    </p:spTree>
    <p:extLst>
      <p:ext uri="{BB962C8B-B14F-4D97-AF65-F5344CB8AC3E}">
        <p14:creationId xmlns:p14="http://schemas.microsoft.com/office/powerpoint/2010/main" val="1316495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76B570-D6BA-4B49-8BD1-DD51F0819F02}"/>
              </a:ext>
            </a:extLst>
          </p:cNvPr>
          <p:cNvSpPr>
            <a:spLocks noGrp="1"/>
          </p:cNvSpPr>
          <p:nvPr>
            <p:ph type="title"/>
          </p:nvPr>
        </p:nvSpPr>
        <p:spPr>
          <a:xfrm>
            <a:off x="838200" y="-356235"/>
            <a:ext cx="10515600" cy="1325563"/>
          </a:xfrm>
        </p:spPr>
        <p:txBody>
          <a:bodyPr/>
          <a:lstStyle/>
          <a:p>
            <a:pPr algn="ctr"/>
            <a:r>
              <a:rPr lang="en-GB" dirty="0">
                <a:latin typeface="Book Antiqua" panose="02040602050305030304" pitchFamily="18" charset="0"/>
              </a:rPr>
              <a:t>Timetable:</a:t>
            </a:r>
          </a:p>
        </p:txBody>
      </p:sp>
      <p:graphicFrame>
        <p:nvGraphicFramePr>
          <p:cNvPr id="4" name="Content Placeholder 3">
            <a:extLst>
              <a:ext uri="{FF2B5EF4-FFF2-40B4-BE49-F238E27FC236}">
                <a16:creationId xmlns:a16="http://schemas.microsoft.com/office/drawing/2014/main" id="{6533443B-7E57-49DE-B68B-5CB948F226CA}"/>
              </a:ext>
            </a:extLst>
          </p:cNvPr>
          <p:cNvGraphicFramePr>
            <a:graphicFrameLocks noGrp="1"/>
          </p:cNvGraphicFramePr>
          <p:nvPr>
            <p:ph idx="1"/>
            <p:extLst>
              <p:ext uri="{D42A27DB-BD31-4B8C-83A1-F6EECF244321}">
                <p14:modId xmlns:p14="http://schemas.microsoft.com/office/powerpoint/2010/main" val="3739900184"/>
              </p:ext>
            </p:extLst>
          </p:nvPr>
        </p:nvGraphicFramePr>
        <p:xfrm>
          <a:off x="0" y="508001"/>
          <a:ext cx="12191999" cy="6258558"/>
        </p:xfrm>
        <a:graphic>
          <a:graphicData uri="http://schemas.openxmlformats.org/drawingml/2006/table">
            <a:tbl>
              <a:tblPr/>
              <a:tblGrid>
                <a:gridCol w="1008466">
                  <a:extLst>
                    <a:ext uri="{9D8B030D-6E8A-4147-A177-3AD203B41FA5}">
                      <a16:colId xmlns:a16="http://schemas.microsoft.com/office/drawing/2014/main" val="224216490"/>
                    </a:ext>
                  </a:extLst>
                </a:gridCol>
                <a:gridCol w="792019">
                  <a:extLst>
                    <a:ext uri="{9D8B030D-6E8A-4147-A177-3AD203B41FA5}">
                      <a16:colId xmlns:a16="http://schemas.microsoft.com/office/drawing/2014/main" val="1903601485"/>
                    </a:ext>
                  </a:extLst>
                </a:gridCol>
                <a:gridCol w="2153735">
                  <a:extLst>
                    <a:ext uri="{9D8B030D-6E8A-4147-A177-3AD203B41FA5}">
                      <a16:colId xmlns:a16="http://schemas.microsoft.com/office/drawing/2014/main" val="679202241"/>
                    </a:ext>
                  </a:extLst>
                </a:gridCol>
                <a:gridCol w="1131451">
                  <a:extLst>
                    <a:ext uri="{9D8B030D-6E8A-4147-A177-3AD203B41FA5}">
                      <a16:colId xmlns:a16="http://schemas.microsoft.com/office/drawing/2014/main" val="2244887570"/>
                    </a:ext>
                  </a:extLst>
                </a:gridCol>
                <a:gridCol w="1222767">
                  <a:extLst>
                    <a:ext uri="{9D8B030D-6E8A-4147-A177-3AD203B41FA5}">
                      <a16:colId xmlns:a16="http://schemas.microsoft.com/office/drawing/2014/main" val="384200485"/>
                    </a:ext>
                  </a:extLst>
                </a:gridCol>
                <a:gridCol w="1361714">
                  <a:extLst>
                    <a:ext uri="{9D8B030D-6E8A-4147-A177-3AD203B41FA5}">
                      <a16:colId xmlns:a16="http://schemas.microsoft.com/office/drawing/2014/main" val="1607780358"/>
                    </a:ext>
                  </a:extLst>
                </a:gridCol>
                <a:gridCol w="611384">
                  <a:extLst>
                    <a:ext uri="{9D8B030D-6E8A-4147-A177-3AD203B41FA5}">
                      <a16:colId xmlns:a16="http://schemas.microsoft.com/office/drawing/2014/main" val="1221930420"/>
                    </a:ext>
                  </a:extLst>
                </a:gridCol>
                <a:gridCol w="1131451">
                  <a:extLst>
                    <a:ext uri="{9D8B030D-6E8A-4147-A177-3AD203B41FA5}">
                      <a16:colId xmlns:a16="http://schemas.microsoft.com/office/drawing/2014/main" val="768702135"/>
                    </a:ext>
                  </a:extLst>
                </a:gridCol>
                <a:gridCol w="1889728">
                  <a:extLst>
                    <a:ext uri="{9D8B030D-6E8A-4147-A177-3AD203B41FA5}">
                      <a16:colId xmlns:a16="http://schemas.microsoft.com/office/drawing/2014/main" val="2341412777"/>
                    </a:ext>
                  </a:extLst>
                </a:gridCol>
                <a:gridCol w="889284">
                  <a:extLst>
                    <a:ext uri="{9D8B030D-6E8A-4147-A177-3AD203B41FA5}">
                      <a16:colId xmlns:a16="http://schemas.microsoft.com/office/drawing/2014/main" val="2047131674"/>
                    </a:ext>
                  </a:extLst>
                </a:gridCol>
              </a:tblGrid>
              <a:tr h="640353">
                <a:tc>
                  <a:txBody>
                    <a:bodyPr/>
                    <a:lstStyle/>
                    <a:p>
                      <a:pPr algn="l" rtl="0" fontAlgn="base"/>
                      <a:r>
                        <a:rPr lang="en-GB" sz="1100" b="0" i="0">
                          <a:effectLst/>
                          <a:latin typeface="+mn-lt"/>
                        </a:rPr>
                        <a:t> </a:t>
                      </a:r>
                    </a:p>
                  </a:txBody>
                  <a:tcPr marL="39084" marR="39084" marT="19542" marB="1954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rtl="0" fontAlgn="base"/>
                      <a:r>
                        <a:rPr lang="en-GB" sz="1100" b="0" i="0">
                          <a:effectLst/>
                          <a:latin typeface="+mn-lt"/>
                        </a:rPr>
                        <a:t>SODA and register8:40- 8:55 </a:t>
                      </a:r>
                      <a:endParaRPr lang="en-GB" sz="2000" b="0" i="0">
                        <a:effectLst/>
                        <a:latin typeface="+mn-lt"/>
                      </a:endParaRPr>
                    </a:p>
                  </a:txBody>
                  <a:tcPr marL="39084" marR="39084" marT="19542" marB="1954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rtl="0" fontAlgn="base"/>
                      <a:r>
                        <a:rPr lang="en-GB" sz="1100" b="0" i="0">
                          <a:effectLst/>
                          <a:latin typeface="+mn-lt"/>
                        </a:rPr>
                        <a:t>9- 10:25 </a:t>
                      </a:r>
                      <a:endParaRPr lang="en-GB" sz="2000" b="0" i="0">
                        <a:effectLst/>
                        <a:latin typeface="+mn-lt"/>
                      </a:endParaRPr>
                    </a:p>
                  </a:txBody>
                  <a:tcPr marL="39084" marR="39084" marT="19542" marB="1954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rtl="0" fontAlgn="base"/>
                      <a:r>
                        <a:rPr lang="en-GB" sz="1100" b="0" i="0">
                          <a:effectLst/>
                          <a:latin typeface="+mn-lt"/>
                        </a:rPr>
                        <a:t>10:25- 10:40 </a:t>
                      </a:r>
                      <a:endParaRPr lang="en-GB" sz="2000" b="0" i="0">
                        <a:effectLst/>
                        <a:latin typeface="+mn-lt"/>
                      </a:endParaRPr>
                    </a:p>
                    <a:p>
                      <a:pPr algn="l" rtl="0" fontAlgn="base"/>
                      <a:r>
                        <a:rPr lang="en-GB" sz="1100" b="0" i="1">
                          <a:effectLst/>
                          <a:latin typeface="+mn-lt"/>
                        </a:rPr>
                        <a:t>Yr1- breaktime </a:t>
                      </a:r>
                      <a:r>
                        <a:rPr lang="en-GB" sz="1100" b="0" i="0">
                          <a:effectLst/>
                          <a:latin typeface="+mn-lt"/>
                        </a:rPr>
                        <a:t> </a:t>
                      </a:r>
                      <a:endParaRPr lang="en-GB" sz="2000" b="0" i="0">
                        <a:effectLst/>
                        <a:latin typeface="+mn-lt"/>
                      </a:endParaRPr>
                    </a:p>
                    <a:p>
                      <a:pPr algn="l" rtl="0" fontAlgn="base"/>
                      <a:r>
                        <a:rPr lang="en-GB" sz="1100" b="0" i="0">
                          <a:effectLst/>
                          <a:latin typeface="+mn-lt"/>
                        </a:rPr>
                        <a:t> </a:t>
                      </a:r>
                      <a:endParaRPr lang="en-GB" sz="2000" b="0" i="0">
                        <a:effectLst/>
                        <a:latin typeface="+mn-lt"/>
                      </a:endParaRPr>
                    </a:p>
                  </a:txBody>
                  <a:tcPr marL="39084" marR="39084" marT="19542" marB="1954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7E6E6"/>
                    </a:solidFill>
                  </a:tcPr>
                </a:tc>
                <a:tc>
                  <a:txBody>
                    <a:bodyPr/>
                    <a:lstStyle/>
                    <a:p>
                      <a:pPr algn="l" rtl="0" fontAlgn="base"/>
                      <a:r>
                        <a:rPr lang="en-GB" sz="1100" b="0" i="0">
                          <a:effectLst/>
                          <a:latin typeface="+mn-lt"/>
                        </a:rPr>
                        <a:t>10:40- 11 </a:t>
                      </a:r>
                      <a:endParaRPr lang="en-GB" sz="2000" b="0" i="0">
                        <a:effectLst/>
                        <a:latin typeface="+mn-lt"/>
                      </a:endParaRPr>
                    </a:p>
                  </a:txBody>
                  <a:tcPr marL="39084" marR="39084" marT="19542" marB="1954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rtl="0" fontAlgn="base"/>
                      <a:r>
                        <a:rPr lang="en-GB" sz="1100" b="0" i="0">
                          <a:effectLst/>
                          <a:latin typeface="+mn-lt"/>
                        </a:rPr>
                        <a:t>11-12 </a:t>
                      </a:r>
                      <a:endParaRPr lang="en-GB" sz="2000" b="0" i="0">
                        <a:effectLst/>
                        <a:latin typeface="+mn-lt"/>
                      </a:endParaRPr>
                    </a:p>
                  </a:txBody>
                  <a:tcPr marL="39084" marR="39084" marT="19542" marB="1954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rtl="0" fontAlgn="base"/>
                      <a:r>
                        <a:rPr lang="en-GB" sz="1100" b="0" i="0">
                          <a:effectLst/>
                          <a:latin typeface="+mn-lt"/>
                        </a:rPr>
                        <a:t>12- 12:55 </a:t>
                      </a:r>
                      <a:endParaRPr lang="en-GB" sz="2000" b="0" i="0">
                        <a:effectLst/>
                        <a:latin typeface="+mn-lt"/>
                      </a:endParaRPr>
                    </a:p>
                  </a:txBody>
                  <a:tcPr marL="39084" marR="39084" marT="19542" marB="1954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7E6E6"/>
                    </a:solidFill>
                  </a:tcPr>
                </a:tc>
                <a:tc>
                  <a:txBody>
                    <a:bodyPr/>
                    <a:lstStyle/>
                    <a:p>
                      <a:pPr algn="ctr" rtl="0" fontAlgn="base"/>
                      <a:r>
                        <a:rPr lang="en-GB" sz="1100" b="0" i="0">
                          <a:effectLst/>
                          <a:latin typeface="+mn-lt"/>
                        </a:rPr>
                        <a:t>12:55- 2 </a:t>
                      </a:r>
                      <a:endParaRPr lang="en-GB" sz="2000" b="0" i="0">
                        <a:effectLst/>
                        <a:latin typeface="+mn-lt"/>
                      </a:endParaRPr>
                    </a:p>
                  </a:txBody>
                  <a:tcPr marL="39084" marR="39084" marT="19542" marB="1954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rtl="0" fontAlgn="base"/>
                      <a:r>
                        <a:rPr lang="en-GB" sz="1100" b="0" i="0">
                          <a:effectLst/>
                          <a:latin typeface="+mn-lt"/>
                        </a:rPr>
                        <a:t>2-3 </a:t>
                      </a:r>
                      <a:endParaRPr lang="en-GB" sz="2000" b="0" i="0">
                        <a:effectLst/>
                        <a:latin typeface="+mn-lt"/>
                      </a:endParaRPr>
                    </a:p>
                  </a:txBody>
                  <a:tcPr marL="39084" marR="39084" marT="19542" marB="1954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rtl="0" fontAlgn="base"/>
                      <a:r>
                        <a:rPr lang="en-GB" sz="1100" b="0" i="0">
                          <a:effectLst/>
                          <a:latin typeface="+mn-lt"/>
                        </a:rPr>
                        <a:t>3- 3:20 </a:t>
                      </a:r>
                      <a:endParaRPr lang="en-GB" sz="2000" b="0" i="0">
                        <a:effectLst/>
                        <a:latin typeface="+mn-lt"/>
                      </a:endParaRPr>
                    </a:p>
                    <a:p>
                      <a:pPr algn="l" rtl="0" fontAlgn="base"/>
                      <a:r>
                        <a:rPr lang="en-GB" sz="1100" b="0" i="0">
                          <a:effectLst/>
                          <a:latin typeface="+mn-lt"/>
                        </a:rPr>
                        <a:t> </a:t>
                      </a:r>
                      <a:endParaRPr lang="en-GB" sz="2000" b="0" i="0">
                        <a:effectLst/>
                        <a:latin typeface="+mn-lt"/>
                      </a:endParaRPr>
                    </a:p>
                  </a:txBody>
                  <a:tcPr marL="39084" marR="39084" marT="19542" marB="1954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896089492"/>
                  </a:ext>
                </a:extLst>
              </a:tr>
              <a:tr h="1123641">
                <a:tc>
                  <a:txBody>
                    <a:bodyPr/>
                    <a:lstStyle/>
                    <a:p>
                      <a:pPr algn="l" rtl="0" fontAlgn="base"/>
                      <a:r>
                        <a:rPr lang="en-GB" sz="1100" b="0" i="0">
                          <a:effectLst/>
                          <a:latin typeface="+mn-lt"/>
                        </a:rPr>
                        <a:t>Mon </a:t>
                      </a:r>
                      <a:endParaRPr lang="en-GB" sz="2000" b="0" i="0">
                        <a:effectLst/>
                        <a:latin typeface="+mn-lt"/>
                      </a:endParaRPr>
                    </a:p>
                  </a:txBody>
                  <a:tcPr marL="39084" marR="39084" marT="19542" marB="1954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rtl="0" fontAlgn="base"/>
                      <a:r>
                        <a:rPr lang="en-GB" sz="1100" b="0" i="0">
                          <a:effectLst/>
                          <a:latin typeface="+mn-lt"/>
                        </a:rPr>
                        <a:t> </a:t>
                      </a:r>
                    </a:p>
                    <a:p>
                      <a:pPr algn="l" rtl="0" fontAlgn="base"/>
                      <a:r>
                        <a:rPr lang="en-GB" sz="1100" b="0" i="0">
                          <a:effectLst/>
                          <a:latin typeface="+mn-lt"/>
                        </a:rPr>
                        <a:t> </a:t>
                      </a:r>
                      <a:endParaRPr lang="en-GB" sz="2000" b="0" i="0">
                        <a:effectLst/>
                        <a:latin typeface="+mn-lt"/>
                      </a:endParaRPr>
                    </a:p>
                    <a:p>
                      <a:pPr algn="l" rtl="0" fontAlgn="base"/>
                      <a:r>
                        <a:rPr lang="en-GB" sz="1100" b="0" i="0">
                          <a:effectLst/>
                          <a:latin typeface="+mn-lt"/>
                        </a:rPr>
                        <a:t> </a:t>
                      </a:r>
                      <a:endParaRPr lang="en-GB" sz="2000" b="0" i="0">
                        <a:effectLst/>
                        <a:latin typeface="+mn-lt"/>
                      </a:endParaRPr>
                    </a:p>
                    <a:p>
                      <a:pPr algn="l" rtl="0" fontAlgn="base"/>
                      <a:r>
                        <a:rPr lang="en-GB" sz="1100" b="0" i="0">
                          <a:effectLst/>
                          <a:latin typeface="+mn-lt"/>
                        </a:rPr>
                        <a:t> </a:t>
                      </a:r>
                      <a:endParaRPr lang="en-GB" sz="2000" b="0" i="0">
                        <a:effectLst/>
                        <a:latin typeface="+mn-lt"/>
                      </a:endParaRPr>
                    </a:p>
                    <a:p>
                      <a:pPr algn="l" rtl="0" fontAlgn="base"/>
                      <a:r>
                        <a:rPr lang="en-GB" sz="1100" b="0" i="0">
                          <a:effectLst/>
                          <a:latin typeface="+mn-lt"/>
                        </a:rPr>
                        <a:t> </a:t>
                      </a:r>
                      <a:endParaRPr lang="en-GB" sz="2000" b="0" i="0">
                        <a:effectLst/>
                        <a:latin typeface="+mn-lt"/>
                      </a:endParaRPr>
                    </a:p>
                    <a:p>
                      <a:pPr algn="l" rtl="0" fontAlgn="base"/>
                      <a:r>
                        <a:rPr lang="en-GB" sz="1100" b="0" i="0">
                          <a:effectLst/>
                          <a:latin typeface="+mn-lt"/>
                        </a:rPr>
                        <a:t> </a:t>
                      </a:r>
                      <a:endParaRPr lang="en-GB" sz="2000" b="0" i="0">
                        <a:effectLst/>
                        <a:latin typeface="+mn-lt"/>
                      </a:endParaRPr>
                    </a:p>
                  </a:txBody>
                  <a:tcPr marL="39084" marR="39084" marT="19542" marB="1954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rtl="0" fontAlgn="base"/>
                      <a:r>
                        <a:rPr lang="en-US" sz="1100" b="0" i="0">
                          <a:effectLst/>
                          <a:latin typeface="+mn-lt"/>
                        </a:rPr>
                        <a:t>9:05- y1 assembly </a:t>
                      </a:r>
                      <a:endParaRPr lang="en-US" sz="2000" b="0" i="0">
                        <a:effectLst/>
                        <a:latin typeface="+mn-lt"/>
                      </a:endParaRPr>
                    </a:p>
                    <a:p>
                      <a:pPr algn="l" rtl="0" fontAlgn="base"/>
                      <a:r>
                        <a:rPr lang="en-US" sz="1100" b="1" i="0" u="sng">
                          <a:effectLst/>
                          <a:latin typeface="+mn-lt"/>
                        </a:rPr>
                        <a:t>R- phonics </a:t>
                      </a:r>
                      <a:r>
                        <a:rPr lang="en-US" sz="1100" b="0" i="0">
                          <a:effectLst/>
                          <a:latin typeface="+mn-lt"/>
                        </a:rPr>
                        <a:t> </a:t>
                      </a:r>
                      <a:endParaRPr lang="en-US" sz="2000" b="0" i="0">
                        <a:effectLst/>
                        <a:latin typeface="+mn-lt"/>
                      </a:endParaRPr>
                    </a:p>
                    <a:p>
                      <a:pPr algn="l" rtl="0" fontAlgn="base"/>
                      <a:r>
                        <a:rPr lang="en-US" sz="1100" b="0" i="0">
                          <a:effectLst/>
                          <a:latin typeface="+mn-lt"/>
                        </a:rPr>
                        <a:t> </a:t>
                      </a:r>
                      <a:endParaRPr lang="en-US" sz="2000" b="0" i="0">
                        <a:effectLst/>
                        <a:latin typeface="+mn-lt"/>
                      </a:endParaRPr>
                    </a:p>
                    <a:p>
                      <a:pPr algn="l" rtl="0" fontAlgn="base"/>
                      <a:r>
                        <a:rPr lang="en-US" sz="1100" b="1" i="0" u="sng">
                          <a:effectLst/>
                          <a:latin typeface="+mn-lt"/>
                        </a:rPr>
                        <a:t>English</a:t>
                      </a:r>
                      <a:r>
                        <a:rPr lang="en-US" sz="1100" b="0" i="0">
                          <a:effectLst/>
                          <a:latin typeface="+mn-lt"/>
                        </a:rPr>
                        <a:t> </a:t>
                      </a:r>
                      <a:endParaRPr lang="en-US" sz="2000" b="0" i="0">
                        <a:effectLst/>
                        <a:latin typeface="+mn-lt"/>
                      </a:endParaRPr>
                    </a:p>
                    <a:p>
                      <a:pPr algn="l" rtl="0" fontAlgn="base"/>
                      <a:r>
                        <a:rPr lang="en-US" sz="1100" b="0" i="0">
                          <a:effectLst/>
                          <a:latin typeface="+mn-lt"/>
                        </a:rPr>
                        <a:t> </a:t>
                      </a:r>
                      <a:endParaRPr lang="en-US" sz="2000" b="0" i="0">
                        <a:effectLst/>
                        <a:latin typeface="+mn-lt"/>
                      </a:endParaRPr>
                    </a:p>
                  </a:txBody>
                  <a:tcPr marL="39084" marR="39084" marT="19542" marB="1954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rtl="0" fontAlgn="base"/>
                      <a:r>
                        <a:rPr lang="en-GB" sz="1100" b="0" i="0">
                          <a:effectLst/>
                          <a:latin typeface="+mn-lt"/>
                        </a:rPr>
                        <a:t>Y1- breaktime  </a:t>
                      </a:r>
                      <a:endParaRPr lang="en-GB" sz="2000" b="0" i="0">
                        <a:effectLst/>
                        <a:latin typeface="+mn-lt"/>
                      </a:endParaRPr>
                    </a:p>
                    <a:p>
                      <a:pPr algn="l" rtl="0" fontAlgn="base"/>
                      <a:r>
                        <a:rPr lang="en-GB" sz="1100" b="0" i="0">
                          <a:effectLst/>
                          <a:latin typeface="+mn-lt"/>
                        </a:rPr>
                        <a:t> </a:t>
                      </a:r>
                      <a:endParaRPr lang="en-GB" sz="2000" b="0" i="0">
                        <a:effectLst/>
                        <a:latin typeface="+mn-lt"/>
                      </a:endParaRPr>
                    </a:p>
                    <a:p>
                      <a:pPr algn="l" rtl="0" fontAlgn="base"/>
                      <a:r>
                        <a:rPr lang="en-GB" sz="1100" b="1" i="0" u="sng">
                          <a:effectLst/>
                          <a:latin typeface="+mn-lt"/>
                        </a:rPr>
                        <a:t>R- maths</a:t>
                      </a:r>
                      <a:r>
                        <a:rPr lang="en-GB" sz="1100" b="0" i="0">
                          <a:effectLst/>
                          <a:latin typeface="+mn-lt"/>
                        </a:rPr>
                        <a:t> </a:t>
                      </a:r>
                      <a:endParaRPr lang="en-GB" sz="2000" b="0" i="0">
                        <a:effectLst/>
                        <a:latin typeface="+mn-lt"/>
                      </a:endParaRPr>
                    </a:p>
                    <a:p>
                      <a:pPr algn="l" rtl="0" fontAlgn="base"/>
                      <a:r>
                        <a:rPr lang="en-GB" sz="1100" b="0" i="0">
                          <a:effectLst/>
                          <a:latin typeface="+mn-lt"/>
                        </a:rPr>
                        <a:t> </a:t>
                      </a:r>
                      <a:endParaRPr lang="en-GB" sz="2000" b="0" i="0">
                        <a:effectLst/>
                        <a:latin typeface="+mn-lt"/>
                      </a:endParaRPr>
                    </a:p>
                  </a:txBody>
                  <a:tcPr marL="39084" marR="39084" marT="19542" marB="1954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7E6E6"/>
                    </a:solidFill>
                  </a:tcPr>
                </a:tc>
                <a:tc>
                  <a:txBody>
                    <a:bodyPr/>
                    <a:lstStyle/>
                    <a:p>
                      <a:pPr algn="l" rtl="0" fontAlgn="base"/>
                      <a:r>
                        <a:rPr lang="fr-FR" sz="1100" b="1" i="0" u="sng">
                          <a:effectLst/>
                          <a:latin typeface="+mn-lt"/>
                        </a:rPr>
                        <a:t>Y1 phonics</a:t>
                      </a:r>
                      <a:r>
                        <a:rPr lang="fr-FR" sz="1100" b="0" i="0">
                          <a:effectLst/>
                          <a:latin typeface="+mn-lt"/>
                        </a:rPr>
                        <a:t> </a:t>
                      </a:r>
                      <a:endParaRPr lang="fr-FR" sz="2000" b="0" i="0">
                        <a:effectLst/>
                        <a:latin typeface="+mn-lt"/>
                      </a:endParaRPr>
                    </a:p>
                    <a:p>
                      <a:pPr algn="l" rtl="0" fontAlgn="base"/>
                      <a:r>
                        <a:rPr lang="fr-FR" sz="1100" b="0" i="0">
                          <a:effectLst/>
                          <a:latin typeface="+mn-lt"/>
                        </a:rPr>
                        <a:t> </a:t>
                      </a:r>
                      <a:endParaRPr lang="fr-FR" sz="2000" b="0" i="0">
                        <a:effectLst/>
                        <a:latin typeface="+mn-lt"/>
                      </a:endParaRPr>
                    </a:p>
                    <a:p>
                      <a:pPr algn="l" rtl="0" fontAlgn="base"/>
                      <a:r>
                        <a:rPr lang="fr-FR" sz="1100" b="0" i="0">
                          <a:solidFill>
                            <a:srgbClr val="000000"/>
                          </a:solidFill>
                          <a:effectLst/>
                          <a:latin typeface="+mn-lt"/>
                        </a:rPr>
                        <a:t> </a:t>
                      </a:r>
                      <a:endParaRPr lang="fr-FR" sz="2000" b="0" i="0">
                        <a:effectLst/>
                        <a:latin typeface="+mn-lt"/>
                      </a:endParaRPr>
                    </a:p>
                    <a:p>
                      <a:pPr algn="l" rtl="0" fontAlgn="base"/>
                      <a:r>
                        <a:rPr lang="fr-FR" sz="1100" b="1" i="0" u="sng">
                          <a:solidFill>
                            <a:srgbClr val="000000"/>
                          </a:solidFill>
                          <a:effectLst/>
                          <a:latin typeface="+mn-lt"/>
                        </a:rPr>
                        <a:t>R- continuous provision </a:t>
                      </a:r>
                      <a:r>
                        <a:rPr lang="fr-FR" sz="1100" b="0" i="0">
                          <a:solidFill>
                            <a:srgbClr val="000000"/>
                          </a:solidFill>
                          <a:effectLst/>
                          <a:latin typeface="+mn-lt"/>
                        </a:rPr>
                        <a:t> </a:t>
                      </a:r>
                      <a:endParaRPr lang="fr-FR" sz="2000" b="0" i="0">
                        <a:effectLst/>
                        <a:latin typeface="+mn-lt"/>
                      </a:endParaRPr>
                    </a:p>
                  </a:txBody>
                  <a:tcPr marL="39084" marR="39084" marT="19542" marB="1954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rtl="0" fontAlgn="base"/>
                      <a:r>
                        <a:rPr lang="fr-FR" sz="1100" b="1" i="0" u="sng">
                          <a:effectLst/>
                          <a:latin typeface="+mn-lt"/>
                        </a:rPr>
                        <a:t>Y1 maths</a:t>
                      </a:r>
                      <a:r>
                        <a:rPr lang="fr-FR" sz="1100" b="0" i="0">
                          <a:effectLst/>
                          <a:latin typeface="+mn-lt"/>
                        </a:rPr>
                        <a:t> </a:t>
                      </a:r>
                      <a:endParaRPr lang="fr-FR" sz="2000" b="0" i="0">
                        <a:effectLst/>
                        <a:latin typeface="+mn-lt"/>
                      </a:endParaRPr>
                    </a:p>
                    <a:p>
                      <a:pPr algn="l" rtl="0" fontAlgn="base"/>
                      <a:r>
                        <a:rPr lang="fr-FR" sz="1100" b="0" i="0">
                          <a:effectLst/>
                          <a:latin typeface="+mn-lt"/>
                        </a:rPr>
                        <a:t> </a:t>
                      </a:r>
                      <a:endParaRPr lang="fr-FR" sz="2000" b="0" i="0">
                        <a:effectLst/>
                        <a:latin typeface="+mn-lt"/>
                      </a:endParaRPr>
                    </a:p>
                    <a:p>
                      <a:pPr algn="l" rtl="0" fontAlgn="base"/>
                      <a:r>
                        <a:rPr lang="fr-FR" sz="1100" b="0" i="0">
                          <a:effectLst/>
                          <a:latin typeface="+mn-lt"/>
                        </a:rPr>
                        <a:t> </a:t>
                      </a:r>
                      <a:endParaRPr lang="fr-FR" sz="2000" b="0" i="0">
                        <a:effectLst/>
                        <a:latin typeface="+mn-lt"/>
                      </a:endParaRPr>
                    </a:p>
                    <a:p>
                      <a:pPr algn="l" rtl="0" fontAlgn="base"/>
                      <a:r>
                        <a:rPr lang="fr-FR" sz="1100" b="1" i="0" u="sng">
                          <a:solidFill>
                            <a:srgbClr val="000000"/>
                          </a:solidFill>
                          <a:effectLst/>
                          <a:latin typeface="+mn-lt"/>
                        </a:rPr>
                        <a:t>R- continuous provision</a:t>
                      </a:r>
                      <a:r>
                        <a:rPr lang="fr-FR" sz="1100" b="0" i="0">
                          <a:solidFill>
                            <a:srgbClr val="000000"/>
                          </a:solidFill>
                          <a:effectLst/>
                          <a:latin typeface="+mn-lt"/>
                        </a:rPr>
                        <a:t> </a:t>
                      </a:r>
                      <a:endParaRPr lang="fr-FR" sz="2000" b="0" i="0">
                        <a:effectLst/>
                        <a:latin typeface="+mn-lt"/>
                      </a:endParaRPr>
                    </a:p>
                    <a:p>
                      <a:pPr algn="l" rtl="0" fontAlgn="base"/>
                      <a:r>
                        <a:rPr lang="fr-FR" sz="1100" b="0" i="0">
                          <a:effectLst/>
                          <a:latin typeface="+mn-lt"/>
                        </a:rPr>
                        <a:t> </a:t>
                      </a:r>
                      <a:endParaRPr lang="fr-FR" sz="2000" b="0" i="0">
                        <a:effectLst/>
                        <a:latin typeface="+mn-lt"/>
                      </a:endParaRPr>
                    </a:p>
                  </a:txBody>
                  <a:tcPr marL="39084" marR="39084" marT="19542" marB="1954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rtl="0" fontAlgn="base"/>
                      <a:r>
                        <a:rPr lang="en-GB" sz="1100" b="0" i="0">
                          <a:effectLst/>
                          <a:latin typeface="+mn-lt"/>
                        </a:rPr>
                        <a:t>Lunch  </a:t>
                      </a:r>
                      <a:endParaRPr lang="en-GB" sz="2000" b="0" i="0">
                        <a:effectLst/>
                        <a:latin typeface="+mn-lt"/>
                      </a:endParaRPr>
                    </a:p>
                  </a:txBody>
                  <a:tcPr marL="39084" marR="39084" marT="19542" marB="1954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7E6E6"/>
                    </a:solidFill>
                  </a:tcPr>
                </a:tc>
                <a:tc>
                  <a:txBody>
                    <a:bodyPr/>
                    <a:lstStyle/>
                    <a:p>
                      <a:pPr algn="l" rtl="0" fontAlgn="base"/>
                      <a:r>
                        <a:rPr lang="en-US" sz="1100" b="1" i="0" u="sng">
                          <a:effectLst/>
                          <a:latin typeface="+mn-lt"/>
                        </a:rPr>
                        <a:t>Foundation subject </a:t>
                      </a:r>
                      <a:r>
                        <a:rPr lang="en-US" sz="1100" b="0" i="1" u="none" strike="noStrike">
                          <a:effectLst/>
                          <a:latin typeface="+mn-lt"/>
                        </a:rPr>
                        <a:t>eg. History, Geography, Music, Art, RE or PSHE</a:t>
                      </a:r>
                      <a:r>
                        <a:rPr lang="en-US" sz="1100" b="0" i="0">
                          <a:effectLst/>
                          <a:latin typeface="+mn-lt"/>
                        </a:rPr>
                        <a:t> </a:t>
                      </a:r>
                      <a:endParaRPr lang="en-US" sz="2000" b="0" i="0">
                        <a:effectLst/>
                        <a:latin typeface="+mn-lt"/>
                      </a:endParaRPr>
                    </a:p>
                  </a:txBody>
                  <a:tcPr marL="39084" marR="39084" marT="19542" marB="1954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rtl="0" fontAlgn="base"/>
                      <a:r>
                        <a:rPr lang="en-US" sz="1100" b="1" i="0" u="sng">
                          <a:effectLst/>
                          <a:latin typeface="+mn-lt"/>
                        </a:rPr>
                        <a:t>Foundation subject </a:t>
                      </a:r>
                      <a:r>
                        <a:rPr lang="en-US" sz="1100" b="0" i="1" u="none" strike="noStrike">
                          <a:effectLst/>
                          <a:latin typeface="+mn-lt"/>
                        </a:rPr>
                        <a:t>eg. History, Geography, Music, Art, RE or PSHE</a:t>
                      </a:r>
                      <a:r>
                        <a:rPr lang="en-US" sz="1100" b="0" i="0">
                          <a:effectLst/>
                          <a:latin typeface="+mn-lt"/>
                        </a:rPr>
                        <a:t> </a:t>
                      </a:r>
                      <a:endParaRPr lang="en-US" sz="2000" b="0" i="0">
                        <a:effectLst/>
                        <a:latin typeface="+mn-lt"/>
                      </a:endParaRPr>
                    </a:p>
                    <a:p>
                      <a:pPr algn="l" rtl="0" fontAlgn="base"/>
                      <a:r>
                        <a:rPr lang="en-US" sz="1100" b="0" i="0">
                          <a:effectLst/>
                          <a:latin typeface="+mn-lt"/>
                        </a:rPr>
                        <a:t> </a:t>
                      </a:r>
                      <a:endParaRPr lang="en-US" sz="2000" b="0" i="0">
                        <a:effectLst/>
                        <a:latin typeface="+mn-lt"/>
                      </a:endParaRPr>
                    </a:p>
                  </a:txBody>
                  <a:tcPr marL="39084" marR="39084" marT="19542" marB="1954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rtl="0" fontAlgn="base"/>
                      <a:r>
                        <a:rPr lang="en-US" sz="1100" b="0" i="0">
                          <a:effectLst/>
                          <a:latin typeface="+mn-lt"/>
                        </a:rPr>
                        <a:t>Bonkers about books and get ready for home  </a:t>
                      </a:r>
                      <a:endParaRPr lang="en-US" sz="2000" b="0" i="0">
                        <a:effectLst/>
                        <a:latin typeface="+mn-lt"/>
                      </a:endParaRPr>
                    </a:p>
                  </a:txBody>
                  <a:tcPr marL="39084" marR="39084" marT="19542" marB="1954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109602506"/>
                  </a:ext>
                </a:extLst>
              </a:tr>
              <a:tr h="943372">
                <a:tc>
                  <a:txBody>
                    <a:bodyPr/>
                    <a:lstStyle/>
                    <a:p>
                      <a:pPr algn="l" rtl="0" fontAlgn="base"/>
                      <a:r>
                        <a:rPr lang="en-GB" sz="1100" b="0" i="0">
                          <a:effectLst/>
                          <a:latin typeface="+mn-lt"/>
                        </a:rPr>
                        <a:t>Tues </a:t>
                      </a:r>
                      <a:endParaRPr lang="en-GB" sz="2000" b="0" i="0">
                        <a:effectLst/>
                        <a:latin typeface="+mn-lt"/>
                      </a:endParaRPr>
                    </a:p>
                  </a:txBody>
                  <a:tcPr marL="39084" marR="39084" marT="19542" marB="1954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rtl="0" fontAlgn="base"/>
                      <a:r>
                        <a:rPr lang="en-GB" sz="1100" b="0" i="0">
                          <a:effectLst/>
                          <a:latin typeface="+mn-lt"/>
                        </a:rPr>
                        <a:t> </a:t>
                      </a:r>
                    </a:p>
                  </a:txBody>
                  <a:tcPr marL="39084" marR="39084" marT="19542" marB="1954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rtl="0" fontAlgn="base"/>
                      <a:r>
                        <a:rPr lang="en-GB" sz="1100" b="1" i="0" u="sng">
                          <a:effectLst/>
                          <a:latin typeface="+mn-lt"/>
                        </a:rPr>
                        <a:t>English</a:t>
                      </a:r>
                      <a:r>
                        <a:rPr lang="en-GB" sz="1100" b="0" i="0">
                          <a:effectLst/>
                          <a:latin typeface="+mn-lt"/>
                        </a:rPr>
                        <a:t> </a:t>
                      </a:r>
                      <a:endParaRPr lang="en-GB" sz="2000" b="0" i="0">
                        <a:effectLst/>
                        <a:latin typeface="+mn-lt"/>
                      </a:endParaRPr>
                    </a:p>
                    <a:p>
                      <a:pPr algn="l" rtl="0" fontAlgn="base"/>
                      <a:r>
                        <a:rPr lang="en-GB" sz="1100" b="0" i="0">
                          <a:effectLst/>
                          <a:latin typeface="+mn-lt"/>
                        </a:rPr>
                        <a:t> </a:t>
                      </a:r>
                      <a:endParaRPr lang="en-GB" sz="2000" b="0" i="0">
                        <a:effectLst/>
                        <a:latin typeface="+mn-lt"/>
                      </a:endParaRPr>
                    </a:p>
                  </a:txBody>
                  <a:tcPr marL="39084" marR="39084" marT="19542" marB="1954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rtl="0" fontAlgn="base"/>
                      <a:r>
                        <a:rPr lang="en-GB" sz="1100" b="0" i="0">
                          <a:effectLst/>
                          <a:latin typeface="+mn-lt"/>
                        </a:rPr>
                        <a:t>Y1- breaktime  </a:t>
                      </a:r>
                      <a:endParaRPr lang="en-GB" sz="2000" b="0" i="0">
                        <a:effectLst/>
                        <a:latin typeface="+mn-lt"/>
                      </a:endParaRPr>
                    </a:p>
                    <a:p>
                      <a:pPr algn="l" rtl="0" fontAlgn="base"/>
                      <a:r>
                        <a:rPr lang="en-GB" sz="1100" b="0" i="0">
                          <a:effectLst/>
                          <a:latin typeface="+mn-lt"/>
                        </a:rPr>
                        <a:t> </a:t>
                      </a:r>
                      <a:endParaRPr lang="en-GB" sz="2000" b="0" i="0">
                        <a:effectLst/>
                        <a:latin typeface="+mn-lt"/>
                      </a:endParaRPr>
                    </a:p>
                    <a:p>
                      <a:pPr algn="l" rtl="0" fontAlgn="base"/>
                      <a:r>
                        <a:rPr lang="en-GB" sz="1100" b="1" i="0" u="sng">
                          <a:effectLst/>
                          <a:latin typeface="+mn-lt"/>
                        </a:rPr>
                        <a:t>R- maths</a:t>
                      </a:r>
                      <a:r>
                        <a:rPr lang="en-GB" sz="1100" b="0" i="0">
                          <a:effectLst/>
                          <a:latin typeface="+mn-lt"/>
                        </a:rPr>
                        <a:t> </a:t>
                      </a:r>
                      <a:endParaRPr lang="en-GB" sz="2000" b="0" i="0">
                        <a:effectLst/>
                        <a:latin typeface="+mn-lt"/>
                      </a:endParaRPr>
                    </a:p>
                    <a:p>
                      <a:pPr algn="l" rtl="0" fontAlgn="base"/>
                      <a:r>
                        <a:rPr lang="en-GB" sz="1100" b="0" i="0">
                          <a:effectLst/>
                          <a:latin typeface="+mn-lt"/>
                        </a:rPr>
                        <a:t> </a:t>
                      </a:r>
                      <a:endParaRPr lang="en-GB" sz="2000" b="0" i="0">
                        <a:effectLst/>
                        <a:latin typeface="+mn-lt"/>
                      </a:endParaRPr>
                    </a:p>
                  </a:txBody>
                  <a:tcPr marL="39084" marR="39084" marT="19542" marB="1954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7E6E6"/>
                    </a:solidFill>
                  </a:tcPr>
                </a:tc>
                <a:tc>
                  <a:txBody>
                    <a:bodyPr/>
                    <a:lstStyle/>
                    <a:p>
                      <a:pPr algn="l" rtl="0" fontAlgn="base"/>
                      <a:r>
                        <a:rPr lang="fr-FR" sz="1100" b="1" i="0" u="sng" dirty="0">
                          <a:effectLst/>
                          <a:latin typeface="+mn-lt"/>
                        </a:rPr>
                        <a:t>Y1 </a:t>
                      </a:r>
                      <a:r>
                        <a:rPr lang="fr-FR" sz="1100" b="1" i="0" u="sng" dirty="0" err="1">
                          <a:effectLst/>
                          <a:latin typeface="+mn-lt"/>
                        </a:rPr>
                        <a:t>phonics</a:t>
                      </a:r>
                      <a:r>
                        <a:rPr lang="fr-FR" sz="1100" b="0" i="0" dirty="0">
                          <a:effectLst/>
                          <a:latin typeface="+mn-lt"/>
                        </a:rPr>
                        <a:t> </a:t>
                      </a:r>
                      <a:endParaRPr lang="fr-FR" sz="2000" b="0" i="0" dirty="0">
                        <a:effectLst/>
                        <a:latin typeface="+mn-lt"/>
                      </a:endParaRPr>
                    </a:p>
                    <a:p>
                      <a:pPr algn="l" rtl="0" fontAlgn="base"/>
                      <a:r>
                        <a:rPr lang="fr-FR" sz="1100" b="0" i="0" dirty="0">
                          <a:effectLst/>
                          <a:latin typeface="+mn-lt"/>
                        </a:rPr>
                        <a:t> </a:t>
                      </a:r>
                      <a:endParaRPr lang="fr-FR" sz="2000" b="0" i="0" dirty="0">
                        <a:effectLst/>
                        <a:latin typeface="+mn-lt"/>
                      </a:endParaRPr>
                    </a:p>
                    <a:p>
                      <a:pPr algn="l" rtl="0" fontAlgn="base"/>
                      <a:r>
                        <a:rPr lang="fr-FR" sz="1100" b="1" i="0" u="sng" dirty="0">
                          <a:solidFill>
                            <a:srgbClr val="000000"/>
                          </a:solidFill>
                          <a:effectLst/>
                          <a:latin typeface="+mn-lt"/>
                        </a:rPr>
                        <a:t>R- </a:t>
                      </a:r>
                      <a:r>
                        <a:rPr lang="fr-FR" sz="1100" b="1" i="0" u="sng" dirty="0" err="1">
                          <a:solidFill>
                            <a:srgbClr val="000000"/>
                          </a:solidFill>
                          <a:effectLst/>
                          <a:latin typeface="+mn-lt"/>
                        </a:rPr>
                        <a:t>continuous</a:t>
                      </a:r>
                      <a:r>
                        <a:rPr lang="fr-FR" sz="1100" b="1" i="0" u="sng" dirty="0">
                          <a:solidFill>
                            <a:srgbClr val="000000"/>
                          </a:solidFill>
                          <a:effectLst/>
                          <a:latin typeface="+mn-lt"/>
                        </a:rPr>
                        <a:t> provision</a:t>
                      </a:r>
                      <a:r>
                        <a:rPr lang="fr-FR" sz="1100" b="0" i="0" dirty="0">
                          <a:solidFill>
                            <a:srgbClr val="000000"/>
                          </a:solidFill>
                          <a:effectLst/>
                          <a:latin typeface="+mn-lt"/>
                        </a:rPr>
                        <a:t> </a:t>
                      </a:r>
                      <a:endParaRPr lang="fr-FR" sz="2000" b="0" i="0" dirty="0">
                        <a:effectLst/>
                        <a:latin typeface="+mn-lt"/>
                      </a:endParaRPr>
                    </a:p>
                    <a:p>
                      <a:pPr algn="l" rtl="0" fontAlgn="base"/>
                      <a:r>
                        <a:rPr lang="fr-FR" sz="1100" b="0" i="0" dirty="0">
                          <a:effectLst/>
                          <a:latin typeface="+mn-lt"/>
                        </a:rPr>
                        <a:t> </a:t>
                      </a:r>
                      <a:endParaRPr lang="fr-FR" sz="2000" b="0" i="0" dirty="0">
                        <a:effectLst/>
                        <a:latin typeface="+mn-lt"/>
                      </a:endParaRPr>
                    </a:p>
                  </a:txBody>
                  <a:tcPr marL="39084" marR="39084" marT="19542" marB="1954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rtl="0" fontAlgn="base"/>
                      <a:r>
                        <a:rPr lang="fr-FR" sz="1100" b="1" i="0" u="sng">
                          <a:effectLst/>
                          <a:latin typeface="+mn-lt"/>
                        </a:rPr>
                        <a:t>Y1 maths</a:t>
                      </a:r>
                      <a:r>
                        <a:rPr lang="fr-FR" sz="1100" b="0" i="0">
                          <a:effectLst/>
                          <a:latin typeface="+mn-lt"/>
                        </a:rPr>
                        <a:t> </a:t>
                      </a:r>
                      <a:endParaRPr lang="fr-FR" sz="2000" b="0" i="0">
                        <a:effectLst/>
                        <a:latin typeface="+mn-lt"/>
                      </a:endParaRPr>
                    </a:p>
                    <a:p>
                      <a:pPr algn="l" rtl="0" fontAlgn="base"/>
                      <a:r>
                        <a:rPr lang="fr-FR" sz="1100" b="0" i="0">
                          <a:effectLst/>
                          <a:latin typeface="+mn-lt"/>
                        </a:rPr>
                        <a:t> </a:t>
                      </a:r>
                      <a:endParaRPr lang="fr-FR" sz="2000" b="0" i="0">
                        <a:effectLst/>
                        <a:latin typeface="+mn-lt"/>
                      </a:endParaRPr>
                    </a:p>
                    <a:p>
                      <a:pPr algn="l" rtl="0" fontAlgn="base"/>
                      <a:r>
                        <a:rPr lang="fr-FR" sz="1100" b="1" i="0" u="sng">
                          <a:solidFill>
                            <a:srgbClr val="000000"/>
                          </a:solidFill>
                          <a:effectLst/>
                          <a:latin typeface="+mn-lt"/>
                        </a:rPr>
                        <a:t>R- continuous provision</a:t>
                      </a:r>
                      <a:r>
                        <a:rPr lang="fr-FR" sz="1100" b="0" i="0">
                          <a:solidFill>
                            <a:srgbClr val="000000"/>
                          </a:solidFill>
                          <a:effectLst/>
                          <a:latin typeface="+mn-lt"/>
                        </a:rPr>
                        <a:t> </a:t>
                      </a:r>
                      <a:endParaRPr lang="fr-FR" sz="2000" b="0" i="0">
                        <a:effectLst/>
                        <a:latin typeface="+mn-lt"/>
                      </a:endParaRPr>
                    </a:p>
                    <a:p>
                      <a:pPr algn="l" rtl="0" fontAlgn="base"/>
                      <a:r>
                        <a:rPr lang="fr-FR" sz="1100" b="0" i="0">
                          <a:effectLst/>
                          <a:latin typeface="+mn-lt"/>
                        </a:rPr>
                        <a:t> </a:t>
                      </a:r>
                      <a:endParaRPr lang="fr-FR" sz="2000" b="0" i="0">
                        <a:effectLst/>
                        <a:latin typeface="+mn-lt"/>
                      </a:endParaRPr>
                    </a:p>
                  </a:txBody>
                  <a:tcPr marL="39084" marR="39084" marT="19542" marB="1954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rtl="0" fontAlgn="base"/>
                      <a:r>
                        <a:rPr lang="en-GB" sz="1100" b="0" i="0">
                          <a:effectLst/>
                          <a:latin typeface="+mn-lt"/>
                        </a:rPr>
                        <a:t> </a:t>
                      </a:r>
                    </a:p>
                  </a:txBody>
                  <a:tcPr marL="39084" marR="39084" marT="19542" marB="1954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7E6E6"/>
                    </a:solidFill>
                  </a:tcPr>
                </a:tc>
                <a:tc>
                  <a:txBody>
                    <a:bodyPr/>
                    <a:lstStyle/>
                    <a:p>
                      <a:pPr algn="l" rtl="0" fontAlgn="base"/>
                      <a:r>
                        <a:rPr lang="en-GB" sz="1100" b="0" i="0" u="none" strike="noStrike">
                          <a:effectLst/>
                          <a:latin typeface="+mn-lt"/>
                        </a:rPr>
                        <a:t>Forest school </a:t>
                      </a:r>
                      <a:r>
                        <a:rPr lang="en-GB" sz="1100" b="0" i="0">
                          <a:effectLst/>
                          <a:latin typeface="+mn-lt"/>
                        </a:rPr>
                        <a:t> </a:t>
                      </a:r>
                      <a:endParaRPr lang="en-GB" sz="2000" b="0" i="0">
                        <a:effectLst/>
                        <a:latin typeface="+mn-lt"/>
                      </a:endParaRPr>
                    </a:p>
                  </a:txBody>
                  <a:tcPr marL="39084" marR="39084" marT="19542" marB="1954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rtl="0" fontAlgn="base"/>
                      <a:r>
                        <a:rPr lang="en-GB" sz="1100" b="0" i="0">
                          <a:effectLst/>
                          <a:latin typeface="+mn-lt"/>
                        </a:rPr>
                        <a:t>PE- cambs utd. </a:t>
                      </a:r>
                      <a:endParaRPr lang="en-GB" sz="2000" b="0" i="0">
                        <a:effectLst/>
                        <a:latin typeface="+mn-lt"/>
                      </a:endParaRPr>
                    </a:p>
                    <a:p>
                      <a:pPr algn="l" rtl="0" fontAlgn="base"/>
                      <a:r>
                        <a:rPr lang="en-GB" sz="1100" b="0" i="0">
                          <a:effectLst/>
                          <a:latin typeface="+mn-lt"/>
                        </a:rPr>
                        <a:t> </a:t>
                      </a:r>
                      <a:endParaRPr lang="en-GB" sz="2000" b="0" i="0">
                        <a:effectLst/>
                        <a:latin typeface="+mn-lt"/>
                      </a:endParaRPr>
                    </a:p>
                  </a:txBody>
                  <a:tcPr marL="39084" marR="39084" marT="19542" marB="1954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rtl="0" fontAlgn="base"/>
                      <a:r>
                        <a:rPr lang="en-US" sz="1100" b="0" i="0">
                          <a:effectLst/>
                          <a:latin typeface="+mn-lt"/>
                        </a:rPr>
                        <a:t>Bonkers about books and get ready for home </a:t>
                      </a:r>
                      <a:endParaRPr lang="en-US" sz="2000" b="0" i="0">
                        <a:effectLst/>
                        <a:latin typeface="+mn-lt"/>
                      </a:endParaRPr>
                    </a:p>
                    <a:p>
                      <a:pPr algn="l" rtl="0" fontAlgn="base"/>
                      <a:r>
                        <a:rPr lang="en-US" sz="1100" b="0" i="0">
                          <a:effectLst/>
                          <a:latin typeface="+mn-lt"/>
                        </a:rPr>
                        <a:t> </a:t>
                      </a:r>
                      <a:endParaRPr lang="en-US" sz="2000" b="0" i="0">
                        <a:effectLst/>
                        <a:latin typeface="+mn-lt"/>
                      </a:endParaRPr>
                    </a:p>
                  </a:txBody>
                  <a:tcPr marL="39084" marR="39084" marT="19542" marB="1954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920514465"/>
                  </a:ext>
                </a:extLst>
              </a:tr>
              <a:tr h="1303910">
                <a:tc>
                  <a:txBody>
                    <a:bodyPr/>
                    <a:lstStyle/>
                    <a:p>
                      <a:pPr algn="l" rtl="0" fontAlgn="base"/>
                      <a:r>
                        <a:rPr lang="en-GB" sz="1100" b="0" i="0">
                          <a:effectLst/>
                          <a:latin typeface="+mn-lt"/>
                        </a:rPr>
                        <a:t>Weds </a:t>
                      </a:r>
                      <a:endParaRPr lang="en-GB" sz="2000" b="0" i="0">
                        <a:effectLst/>
                        <a:latin typeface="+mn-lt"/>
                      </a:endParaRPr>
                    </a:p>
                  </a:txBody>
                  <a:tcPr marL="39084" marR="39084" marT="19542" marB="1954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rtl="0" fontAlgn="base"/>
                      <a:r>
                        <a:rPr lang="en-GB" sz="1100" b="0" i="0">
                          <a:effectLst/>
                          <a:latin typeface="+mn-lt"/>
                        </a:rPr>
                        <a:t> </a:t>
                      </a:r>
                    </a:p>
                  </a:txBody>
                  <a:tcPr marL="39084" marR="39084" marT="19542" marB="1954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rtl="0" fontAlgn="base"/>
                      <a:r>
                        <a:rPr lang="en-GB" sz="1100" b="1" i="0" u="sng">
                          <a:effectLst/>
                          <a:latin typeface="+mn-lt"/>
                        </a:rPr>
                        <a:t>English</a:t>
                      </a:r>
                      <a:r>
                        <a:rPr lang="en-GB" sz="1100" b="0" i="0">
                          <a:effectLst/>
                          <a:latin typeface="+mn-lt"/>
                        </a:rPr>
                        <a:t> </a:t>
                      </a:r>
                      <a:endParaRPr lang="en-GB" sz="2000" b="0" i="0">
                        <a:effectLst/>
                        <a:latin typeface="+mn-lt"/>
                      </a:endParaRPr>
                    </a:p>
                    <a:p>
                      <a:pPr algn="l" rtl="0" fontAlgn="base"/>
                      <a:r>
                        <a:rPr lang="en-GB" sz="1100" b="0" i="0">
                          <a:effectLst/>
                          <a:latin typeface="+mn-lt"/>
                        </a:rPr>
                        <a:t> </a:t>
                      </a:r>
                      <a:endParaRPr lang="en-GB" sz="2000" b="0" i="0">
                        <a:effectLst/>
                        <a:latin typeface="+mn-lt"/>
                      </a:endParaRPr>
                    </a:p>
                  </a:txBody>
                  <a:tcPr marL="39084" marR="39084" marT="19542" marB="1954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rtl="0" fontAlgn="base"/>
                      <a:r>
                        <a:rPr lang="en-GB" sz="1100" b="0" i="0">
                          <a:effectLst/>
                          <a:latin typeface="+mn-lt"/>
                        </a:rPr>
                        <a:t>Y1- breaktime  </a:t>
                      </a:r>
                      <a:endParaRPr lang="en-GB" sz="2000" b="0" i="0">
                        <a:effectLst/>
                        <a:latin typeface="+mn-lt"/>
                      </a:endParaRPr>
                    </a:p>
                    <a:p>
                      <a:pPr algn="l" rtl="0" fontAlgn="base"/>
                      <a:r>
                        <a:rPr lang="en-GB" sz="1100" b="0" i="0">
                          <a:effectLst/>
                          <a:latin typeface="+mn-lt"/>
                        </a:rPr>
                        <a:t> </a:t>
                      </a:r>
                      <a:endParaRPr lang="en-GB" sz="2000" b="0" i="0">
                        <a:effectLst/>
                        <a:latin typeface="+mn-lt"/>
                      </a:endParaRPr>
                    </a:p>
                    <a:p>
                      <a:pPr algn="l" rtl="0" fontAlgn="base"/>
                      <a:r>
                        <a:rPr lang="en-GB" sz="1100" b="1" i="0" u="sng">
                          <a:effectLst/>
                          <a:latin typeface="+mn-lt"/>
                        </a:rPr>
                        <a:t>R- maths</a:t>
                      </a:r>
                      <a:r>
                        <a:rPr lang="en-GB" sz="1100" b="0" i="0">
                          <a:effectLst/>
                          <a:latin typeface="+mn-lt"/>
                        </a:rPr>
                        <a:t> </a:t>
                      </a:r>
                      <a:endParaRPr lang="en-GB" sz="2000" b="0" i="0">
                        <a:effectLst/>
                        <a:latin typeface="+mn-lt"/>
                      </a:endParaRPr>
                    </a:p>
                    <a:p>
                      <a:pPr algn="l" rtl="0" fontAlgn="base"/>
                      <a:r>
                        <a:rPr lang="en-GB" sz="1100" b="0" i="0">
                          <a:effectLst/>
                          <a:latin typeface="+mn-lt"/>
                        </a:rPr>
                        <a:t> </a:t>
                      </a:r>
                      <a:endParaRPr lang="en-GB" sz="2000" b="0" i="0">
                        <a:effectLst/>
                        <a:latin typeface="+mn-lt"/>
                      </a:endParaRPr>
                    </a:p>
                  </a:txBody>
                  <a:tcPr marL="39084" marR="39084" marT="19542" marB="1954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7E6E6"/>
                    </a:solidFill>
                  </a:tcPr>
                </a:tc>
                <a:tc>
                  <a:txBody>
                    <a:bodyPr/>
                    <a:lstStyle/>
                    <a:p>
                      <a:pPr algn="l" rtl="0" fontAlgn="base"/>
                      <a:r>
                        <a:rPr lang="pt-BR" sz="1100" b="1" i="0" u="sng">
                          <a:effectLst/>
                          <a:latin typeface="+mn-lt"/>
                        </a:rPr>
                        <a:t>R phonics</a:t>
                      </a:r>
                      <a:r>
                        <a:rPr lang="pt-BR" sz="1100" b="0" i="0">
                          <a:effectLst/>
                          <a:latin typeface="+mn-lt"/>
                        </a:rPr>
                        <a:t> </a:t>
                      </a:r>
                      <a:endParaRPr lang="pt-BR" sz="2000" b="0" i="0">
                        <a:effectLst/>
                        <a:latin typeface="+mn-lt"/>
                      </a:endParaRPr>
                    </a:p>
                    <a:p>
                      <a:pPr algn="l" rtl="0" fontAlgn="base"/>
                      <a:r>
                        <a:rPr lang="pt-BR" sz="1100" b="0" i="0">
                          <a:effectLst/>
                          <a:latin typeface="+mn-lt"/>
                        </a:rPr>
                        <a:t> </a:t>
                      </a:r>
                      <a:endParaRPr lang="pt-BR" sz="2000" b="0" i="0">
                        <a:effectLst/>
                        <a:latin typeface="+mn-lt"/>
                      </a:endParaRPr>
                    </a:p>
                    <a:p>
                      <a:pPr algn="l" rtl="0" fontAlgn="base"/>
                      <a:r>
                        <a:rPr lang="pt-BR" sz="1100" b="1" i="0" u="sng">
                          <a:solidFill>
                            <a:srgbClr val="000000"/>
                          </a:solidFill>
                          <a:effectLst/>
                          <a:latin typeface="+mn-lt"/>
                        </a:rPr>
                        <a:t>R- continuous provision</a:t>
                      </a:r>
                      <a:r>
                        <a:rPr lang="pt-BR" sz="1100" b="0" i="0">
                          <a:solidFill>
                            <a:srgbClr val="000000"/>
                          </a:solidFill>
                          <a:effectLst/>
                          <a:latin typeface="+mn-lt"/>
                        </a:rPr>
                        <a:t> </a:t>
                      </a:r>
                      <a:endParaRPr lang="pt-BR" sz="2000" b="0" i="0">
                        <a:effectLst/>
                        <a:latin typeface="+mn-lt"/>
                      </a:endParaRPr>
                    </a:p>
                    <a:p>
                      <a:pPr algn="l" rtl="0" fontAlgn="base"/>
                      <a:r>
                        <a:rPr lang="pt-BR" sz="1100" b="0" i="0">
                          <a:effectLst/>
                          <a:latin typeface="+mn-lt"/>
                        </a:rPr>
                        <a:t> </a:t>
                      </a:r>
                      <a:endParaRPr lang="pt-BR" sz="2000" b="0" i="0">
                        <a:effectLst/>
                        <a:latin typeface="+mn-lt"/>
                      </a:endParaRPr>
                    </a:p>
                    <a:p>
                      <a:pPr algn="l" rtl="0" fontAlgn="base"/>
                      <a:r>
                        <a:rPr lang="pt-BR" sz="1100" b="0" i="0">
                          <a:effectLst/>
                          <a:latin typeface="+mn-lt"/>
                        </a:rPr>
                        <a:t> </a:t>
                      </a:r>
                      <a:endParaRPr lang="pt-BR" sz="2000" b="0" i="0">
                        <a:effectLst/>
                        <a:latin typeface="+mn-lt"/>
                      </a:endParaRPr>
                    </a:p>
                  </a:txBody>
                  <a:tcPr marL="39084" marR="39084" marT="19542" marB="1954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rtl="0" fontAlgn="base"/>
                      <a:r>
                        <a:rPr lang="fr-FR" sz="1100" b="1" i="0" u="sng">
                          <a:effectLst/>
                          <a:latin typeface="+mn-lt"/>
                        </a:rPr>
                        <a:t>Y1 maths</a:t>
                      </a:r>
                      <a:r>
                        <a:rPr lang="fr-FR" sz="1100" b="0" i="0">
                          <a:effectLst/>
                          <a:latin typeface="+mn-lt"/>
                        </a:rPr>
                        <a:t> </a:t>
                      </a:r>
                      <a:endParaRPr lang="fr-FR" sz="2000" b="0" i="0">
                        <a:effectLst/>
                        <a:latin typeface="+mn-lt"/>
                      </a:endParaRPr>
                    </a:p>
                    <a:p>
                      <a:pPr algn="l" rtl="0" fontAlgn="base"/>
                      <a:r>
                        <a:rPr lang="fr-FR" sz="1100" b="0" i="0">
                          <a:effectLst/>
                          <a:latin typeface="+mn-lt"/>
                        </a:rPr>
                        <a:t> </a:t>
                      </a:r>
                      <a:endParaRPr lang="fr-FR" sz="2000" b="0" i="0">
                        <a:effectLst/>
                        <a:latin typeface="+mn-lt"/>
                      </a:endParaRPr>
                    </a:p>
                    <a:p>
                      <a:pPr algn="l" rtl="0" fontAlgn="base"/>
                      <a:r>
                        <a:rPr lang="fr-FR" sz="1100" b="1" i="0" u="sng">
                          <a:solidFill>
                            <a:srgbClr val="000000"/>
                          </a:solidFill>
                          <a:effectLst/>
                          <a:latin typeface="+mn-lt"/>
                        </a:rPr>
                        <a:t>R- continuous provision</a:t>
                      </a:r>
                      <a:r>
                        <a:rPr lang="fr-FR" sz="1100" b="0" i="0">
                          <a:solidFill>
                            <a:srgbClr val="000000"/>
                          </a:solidFill>
                          <a:effectLst/>
                          <a:latin typeface="+mn-lt"/>
                        </a:rPr>
                        <a:t> </a:t>
                      </a:r>
                      <a:endParaRPr lang="fr-FR" sz="2000" b="0" i="0">
                        <a:effectLst/>
                        <a:latin typeface="+mn-lt"/>
                      </a:endParaRPr>
                    </a:p>
                    <a:p>
                      <a:pPr algn="l" rtl="0" fontAlgn="base"/>
                      <a:r>
                        <a:rPr lang="fr-FR" sz="1100" b="0" i="0">
                          <a:effectLst/>
                          <a:latin typeface="+mn-lt"/>
                        </a:rPr>
                        <a:t> </a:t>
                      </a:r>
                      <a:endParaRPr lang="fr-FR" sz="2000" b="0" i="0">
                        <a:effectLst/>
                        <a:latin typeface="+mn-lt"/>
                      </a:endParaRPr>
                    </a:p>
                  </a:txBody>
                  <a:tcPr marL="39084" marR="39084" marT="19542" marB="1954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rtl="0" fontAlgn="base"/>
                      <a:r>
                        <a:rPr lang="en-GB" sz="1100" b="0" i="0">
                          <a:effectLst/>
                          <a:latin typeface="+mn-lt"/>
                        </a:rPr>
                        <a:t> </a:t>
                      </a:r>
                    </a:p>
                  </a:txBody>
                  <a:tcPr marL="39084" marR="39084" marT="19542" marB="1954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7E6E6"/>
                    </a:solidFill>
                  </a:tcPr>
                </a:tc>
                <a:tc>
                  <a:txBody>
                    <a:bodyPr/>
                    <a:lstStyle/>
                    <a:p>
                      <a:pPr algn="l" rtl="0" fontAlgn="base"/>
                      <a:r>
                        <a:rPr lang="en-US" sz="1100" b="1" i="0" u="sng">
                          <a:effectLst/>
                          <a:latin typeface="+mn-lt"/>
                        </a:rPr>
                        <a:t>Foundation subject </a:t>
                      </a:r>
                      <a:r>
                        <a:rPr lang="en-US" sz="1100" b="0" i="1" u="none" strike="noStrike">
                          <a:effectLst/>
                          <a:latin typeface="+mn-lt"/>
                        </a:rPr>
                        <a:t>eg. History, Geography, Music, Art, RE or PSHE</a:t>
                      </a:r>
                      <a:r>
                        <a:rPr lang="en-US" sz="1100" b="0" i="0">
                          <a:effectLst/>
                          <a:latin typeface="+mn-lt"/>
                        </a:rPr>
                        <a:t> </a:t>
                      </a:r>
                      <a:endParaRPr lang="en-US" sz="2000" b="0" i="0">
                        <a:effectLst/>
                        <a:latin typeface="+mn-lt"/>
                      </a:endParaRPr>
                    </a:p>
                    <a:p>
                      <a:pPr algn="l" rtl="0" fontAlgn="base"/>
                      <a:r>
                        <a:rPr lang="en-US" sz="1100" b="0" i="0">
                          <a:effectLst/>
                          <a:latin typeface="+mn-lt"/>
                        </a:rPr>
                        <a:t> </a:t>
                      </a:r>
                      <a:endParaRPr lang="en-US" sz="2000" b="0" i="0">
                        <a:effectLst/>
                        <a:latin typeface="+mn-lt"/>
                      </a:endParaRPr>
                    </a:p>
                  </a:txBody>
                  <a:tcPr marL="39084" marR="39084" marT="19542" marB="1954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rtl="0" fontAlgn="base"/>
                      <a:r>
                        <a:rPr lang="en-GB" sz="1100" b="0" i="0" u="none" strike="noStrike">
                          <a:effectLst/>
                          <a:latin typeface="+mn-lt"/>
                        </a:rPr>
                        <a:t>PE- Cambs utd.</a:t>
                      </a:r>
                      <a:r>
                        <a:rPr lang="en-GB" sz="1100" b="0" i="0">
                          <a:effectLst/>
                          <a:latin typeface="+mn-lt"/>
                        </a:rPr>
                        <a:t> </a:t>
                      </a:r>
                      <a:endParaRPr lang="en-GB" sz="2000" b="0" i="0">
                        <a:effectLst/>
                        <a:latin typeface="+mn-lt"/>
                      </a:endParaRPr>
                    </a:p>
                    <a:p>
                      <a:pPr algn="l" rtl="0" fontAlgn="base"/>
                      <a:r>
                        <a:rPr lang="en-GB" sz="1100" b="0" i="0">
                          <a:effectLst/>
                          <a:latin typeface="+mn-lt"/>
                        </a:rPr>
                        <a:t> </a:t>
                      </a:r>
                      <a:endParaRPr lang="en-GB" sz="2000" b="0" i="0">
                        <a:effectLst/>
                        <a:latin typeface="+mn-lt"/>
                      </a:endParaRPr>
                    </a:p>
                    <a:p>
                      <a:pPr algn="l" rtl="0" fontAlgn="base"/>
                      <a:r>
                        <a:rPr lang="en-GB" sz="1100" b="0" i="0" u="none" strike="noStrike">
                          <a:effectLst/>
                          <a:latin typeface="+mn-lt"/>
                        </a:rPr>
                        <a:t>2:45- y1 assembly </a:t>
                      </a:r>
                      <a:r>
                        <a:rPr lang="en-GB" sz="1100" b="0" i="0">
                          <a:effectLst/>
                          <a:latin typeface="+mn-lt"/>
                        </a:rPr>
                        <a:t> </a:t>
                      </a:r>
                      <a:endParaRPr lang="en-GB" sz="2000" b="0" i="0">
                        <a:effectLst/>
                        <a:latin typeface="+mn-lt"/>
                      </a:endParaRPr>
                    </a:p>
                  </a:txBody>
                  <a:tcPr marL="39084" marR="39084" marT="19542" marB="1954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rtl="0" fontAlgn="base"/>
                      <a:r>
                        <a:rPr lang="en-US" sz="1100" b="0" i="0">
                          <a:effectLst/>
                          <a:latin typeface="+mn-lt"/>
                        </a:rPr>
                        <a:t>Bonkers about books and get ready for home </a:t>
                      </a:r>
                      <a:endParaRPr lang="en-US" sz="2000" b="0" i="0">
                        <a:effectLst/>
                        <a:latin typeface="+mn-lt"/>
                      </a:endParaRPr>
                    </a:p>
                    <a:p>
                      <a:pPr algn="l" rtl="0" fontAlgn="base"/>
                      <a:r>
                        <a:rPr lang="en-US" sz="1100" b="0" i="0">
                          <a:effectLst/>
                          <a:latin typeface="+mn-lt"/>
                        </a:rPr>
                        <a:t> </a:t>
                      </a:r>
                      <a:endParaRPr lang="en-US" sz="2000" b="0" i="0">
                        <a:effectLst/>
                        <a:latin typeface="+mn-lt"/>
                      </a:endParaRPr>
                    </a:p>
                  </a:txBody>
                  <a:tcPr marL="39084" marR="39084" marT="19542" marB="1954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20382423"/>
                  </a:ext>
                </a:extLst>
              </a:tr>
              <a:tr h="1303910">
                <a:tc>
                  <a:txBody>
                    <a:bodyPr/>
                    <a:lstStyle/>
                    <a:p>
                      <a:pPr algn="l" rtl="0" fontAlgn="base"/>
                      <a:r>
                        <a:rPr lang="en-GB" sz="1100" b="0" i="0">
                          <a:effectLst/>
                          <a:latin typeface="+mn-lt"/>
                        </a:rPr>
                        <a:t>Thurs </a:t>
                      </a:r>
                      <a:endParaRPr lang="en-GB" sz="2000" b="0" i="0">
                        <a:effectLst/>
                        <a:latin typeface="+mn-lt"/>
                      </a:endParaRPr>
                    </a:p>
                  </a:txBody>
                  <a:tcPr marL="39084" marR="39084" marT="19542" marB="1954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rtl="0" fontAlgn="base"/>
                      <a:r>
                        <a:rPr lang="en-GB" sz="1100" b="0" i="0">
                          <a:effectLst/>
                          <a:latin typeface="+mn-lt"/>
                        </a:rPr>
                        <a:t> </a:t>
                      </a:r>
                    </a:p>
                  </a:txBody>
                  <a:tcPr marL="39084" marR="39084" marT="19542" marB="1954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rtl="0" fontAlgn="base"/>
                      <a:r>
                        <a:rPr lang="en-GB" sz="1100" b="1" i="0" u="sng">
                          <a:effectLst/>
                          <a:latin typeface="+mn-lt"/>
                        </a:rPr>
                        <a:t>English</a:t>
                      </a:r>
                      <a:r>
                        <a:rPr lang="en-GB" sz="1100" b="0" i="0">
                          <a:effectLst/>
                          <a:latin typeface="+mn-lt"/>
                        </a:rPr>
                        <a:t> </a:t>
                      </a:r>
                      <a:endParaRPr lang="en-GB" sz="2000" b="0" i="0">
                        <a:effectLst/>
                        <a:latin typeface="+mn-lt"/>
                      </a:endParaRPr>
                    </a:p>
                  </a:txBody>
                  <a:tcPr marL="39084" marR="39084" marT="19542" marB="1954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rtl="0" fontAlgn="base"/>
                      <a:r>
                        <a:rPr lang="en-GB" sz="1100" b="0" i="0">
                          <a:effectLst/>
                          <a:latin typeface="+mn-lt"/>
                        </a:rPr>
                        <a:t>Y1- breaktime  </a:t>
                      </a:r>
                      <a:endParaRPr lang="en-GB" sz="2000" b="0" i="0">
                        <a:effectLst/>
                        <a:latin typeface="+mn-lt"/>
                      </a:endParaRPr>
                    </a:p>
                    <a:p>
                      <a:pPr algn="l" rtl="0" fontAlgn="base"/>
                      <a:r>
                        <a:rPr lang="en-GB" sz="1100" b="0" i="0">
                          <a:effectLst/>
                          <a:latin typeface="+mn-lt"/>
                        </a:rPr>
                        <a:t> </a:t>
                      </a:r>
                      <a:endParaRPr lang="en-GB" sz="2000" b="0" i="0">
                        <a:effectLst/>
                        <a:latin typeface="+mn-lt"/>
                      </a:endParaRPr>
                    </a:p>
                    <a:p>
                      <a:pPr algn="l" rtl="0" fontAlgn="base"/>
                      <a:r>
                        <a:rPr lang="en-GB" sz="1100" b="1" i="0" u="sng">
                          <a:effectLst/>
                          <a:latin typeface="+mn-lt"/>
                        </a:rPr>
                        <a:t>R- maths</a:t>
                      </a:r>
                      <a:r>
                        <a:rPr lang="en-GB" sz="1100" b="0" i="0">
                          <a:effectLst/>
                          <a:latin typeface="+mn-lt"/>
                        </a:rPr>
                        <a:t> </a:t>
                      </a:r>
                      <a:endParaRPr lang="en-GB" sz="2000" b="0" i="0">
                        <a:effectLst/>
                        <a:latin typeface="+mn-lt"/>
                      </a:endParaRPr>
                    </a:p>
                    <a:p>
                      <a:pPr algn="l" rtl="0" fontAlgn="base"/>
                      <a:r>
                        <a:rPr lang="en-GB" sz="1100" b="0" i="0">
                          <a:effectLst/>
                          <a:latin typeface="+mn-lt"/>
                        </a:rPr>
                        <a:t> </a:t>
                      </a:r>
                      <a:endParaRPr lang="en-GB" sz="2000" b="0" i="0">
                        <a:effectLst/>
                        <a:latin typeface="+mn-lt"/>
                      </a:endParaRPr>
                    </a:p>
                  </a:txBody>
                  <a:tcPr marL="39084" marR="39084" marT="19542" marB="1954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7E6E6"/>
                    </a:solidFill>
                  </a:tcPr>
                </a:tc>
                <a:tc>
                  <a:txBody>
                    <a:bodyPr/>
                    <a:lstStyle/>
                    <a:p>
                      <a:pPr algn="l" rtl="0" fontAlgn="base"/>
                      <a:r>
                        <a:rPr lang="fr-FR" sz="1100" b="1" i="0" u="sng">
                          <a:effectLst/>
                          <a:latin typeface="+mn-lt"/>
                        </a:rPr>
                        <a:t>Y1 phonics</a:t>
                      </a:r>
                      <a:r>
                        <a:rPr lang="fr-FR" sz="1100" b="0" i="0">
                          <a:effectLst/>
                          <a:latin typeface="+mn-lt"/>
                        </a:rPr>
                        <a:t> </a:t>
                      </a:r>
                      <a:endParaRPr lang="fr-FR" sz="2000" b="0" i="0">
                        <a:effectLst/>
                        <a:latin typeface="+mn-lt"/>
                      </a:endParaRPr>
                    </a:p>
                    <a:p>
                      <a:pPr algn="l" rtl="0" fontAlgn="base"/>
                      <a:r>
                        <a:rPr lang="fr-FR" sz="1100" b="0" i="0">
                          <a:effectLst/>
                          <a:latin typeface="+mn-lt"/>
                        </a:rPr>
                        <a:t> </a:t>
                      </a:r>
                      <a:endParaRPr lang="fr-FR" sz="2000" b="0" i="0">
                        <a:effectLst/>
                        <a:latin typeface="+mn-lt"/>
                      </a:endParaRPr>
                    </a:p>
                    <a:p>
                      <a:pPr algn="l" rtl="0" fontAlgn="base"/>
                      <a:r>
                        <a:rPr lang="fr-FR" sz="1100" b="1" i="0" u="sng">
                          <a:solidFill>
                            <a:srgbClr val="000000"/>
                          </a:solidFill>
                          <a:effectLst/>
                          <a:latin typeface="+mn-lt"/>
                        </a:rPr>
                        <a:t>R- continuous provision</a:t>
                      </a:r>
                      <a:r>
                        <a:rPr lang="fr-FR" sz="1100" b="0" i="0">
                          <a:solidFill>
                            <a:srgbClr val="000000"/>
                          </a:solidFill>
                          <a:effectLst/>
                          <a:latin typeface="+mn-lt"/>
                        </a:rPr>
                        <a:t> </a:t>
                      </a:r>
                      <a:endParaRPr lang="fr-FR" sz="2000" b="0" i="0">
                        <a:effectLst/>
                        <a:latin typeface="+mn-lt"/>
                      </a:endParaRPr>
                    </a:p>
                    <a:p>
                      <a:pPr algn="l" rtl="0" fontAlgn="base"/>
                      <a:r>
                        <a:rPr lang="fr-FR" sz="1100" b="0" i="0">
                          <a:effectLst/>
                          <a:latin typeface="+mn-lt"/>
                        </a:rPr>
                        <a:t> </a:t>
                      </a:r>
                      <a:endParaRPr lang="fr-FR" sz="2000" b="0" i="0">
                        <a:effectLst/>
                        <a:latin typeface="+mn-lt"/>
                      </a:endParaRPr>
                    </a:p>
                    <a:p>
                      <a:pPr algn="l" rtl="0" fontAlgn="base"/>
                      <a:r>
                        <a:rPr lang="fr-FR" sz="1100" b="0" i="0">
                          <a:effectLst/>
                          <a:latin typeface="+mn-lt"/>
                        </a:rPr>
                        <a:t> </a:t>
                      </a:r>
                      <a:endParaRPr lang="fr-FR" sz="2000" b="0" i="0">
                        <a:effectLst/>
                        <a:latin typeface="+mn-lt"/>
                      </a:endParaRPr>
                    </a:p>
                  </a:txBody>
                  <a:tcPr marL="39084" marR="39084" marT="19542" marB="1954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rtl="0" fontAlgn="base"/>
                      <a:r>
                        <a:rPr lang="fr-FR" sz="1100" b="1" i="0" u="sng">
                          <a:effectLst/>
                          <a:latin typeface="+mn-lt"/>
                        </a:rPr>
                        <a:t>Y1 maths</a:t>
                      </a:r>
                      <a:r>
                        <a:rPr lang="fr-FR" sz="1100" b="0" i="0">
                          <a:effectLst/>
                          <a:latin typeface="+mn-lt"/>
                        </a:rPr>
                        <a:t> </a:t>
                      </a:r>
                      <a:endParaRPr lang="fr-FR" sz="2000" b="0" i="0">
                        <a:effectLst/>
                        <a:latin typeface="+mn-lt"/>
                      </a:endParaRPr>
                    </a:p>
                    <a:p>
                      <a:pPr algn="l" rtl="0" fontAlgn="base"/>
                      <a:r>
                        <a:rPr lang="fr-FR" sz="1100" b="0" i="0">
                          <a:solidFill>
                            <a:srgbClr val="000000"/>
                          </a:solidFill>
                          <a:effectLst/>
                          <a:latin typeface="+mn-lt"/>
                        </a:rPr>
                        <a:t> </a:t>
                      </a:r>
                      <a:endParaRPr lang="fr-FR" sz="2000" b="0" i="0">
                        <a:effectLst/>
                        <a:latin typeface="+mn-lt"/>
                      </a:endParaRPr>
                    </a:p>
                    <a:p>
                      <a:pPr algn="l" rtl="0" fontAlgn="base"/>
                      <a:r>
                        <a:rPr lang="fr-FR" sz="1100" b="1" i="0" u="sng">
                          <a:solidFill>
                            <a:srgbClr val="000000"/>
                          </a:solidFill>
                          <a:effectLst/>
                          <a:latin typeface="+mn-lt"/>
                        </a:rPr>
                        <a:t>R- continuous provision</a:t>
                      </a:r>
                      <a:r>
                        <a:rPr lang="fr-FR" sz="1100" b="0" i="0">
                          <a:solidFill>
                            <a:srgbClr val="000000"/>
                          </a:solidFill>
                          <a:effectLst/>
                          <a:latin typeface="+mn-lt"/>
                        </a:rPr>
                        <a:t> </a:t>
                      </a:r>
                      <a:endParaRPr lang="fr-FR" sz="2000" b="0" i="0">
                        <a:effectLst/>
                        <a:latin typeface="+mn-lt"/>
                      </a:endParaRPr>
                    </a:p>
                    <a:p>
                      <a:pPr algn="l" rtl="0" fontAlgn="base"/>
                      <a:r>
                        <a:rPr lang="fr-FR" sz="1100" b="0" i="0">
                          <a:effectLst/>
                          <a:latin typeface="+mn-lt"/>
                        </a:rPr>
                        <a:t> </a:t>
                      </a:r>
                      <a:endParaRPr lang="fr-FR" sz="2000" b="0" i="0">
                        <a:effectLst/>
                        <a:latin typeface="+mn-lt"/>
                      </a:endParaRPr>
                    </a:p>
                  </a:txBody>
                  <a:tcPr marL="39084" marR="39084" marT="19542" marB="1954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rtl="0" fontAlgn="base"/>
                      <a:r>
                        <a:rPr lang="en-GB" sz="1100" b="0" i="0">
                          <a:effectLst/>
                          <a:latin typeface="+mn-lt"/>
                        </a:rPr>
                        <a:t> </a:t>
                      </a:r>
                    </a:p>
                  </a:txBody>
                  <a:tcPr marL="39084" marR="39084" marT="19542" marB="1954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7E6E6"/>
                    </a:solidFill>
                  </a:tcPr>
                </a:tc>
                <a:tc>
                  <a:txBody>
                    <a:bodyPr/>
                    <a:lstStyle/>
                    <a:p>
                      <a:pPr algn="l" rtl="0" fontAlgn="base"/>
                      <a:r>
                        <a:rPr lang="en-US" sz="1100" b="1" i="0" u="sng">
                          <a:effectLst/>
                          <a:latin typeface="+mn-lt"/>
                        </a:rPr>
                        <a:t>Foundation subject </a:t>
                      </a:r>
                      <a:r>
                        <a:rPr lang="en-US" sz="1100" b="0" i="1" u="none" strike="noStrike">
                          <a:effectLst/>
                          <a:latin typeface="+mn-lt"/>
                        </a:rPr>
                        <a:t>eg. History, Geography, Music, Art, RE or PSHE</a:t>
                      </a:r>
                      <a:r>
                        <a:rPr lang="en-US" sz="1100" b="0" i="0">
                          <a:effectLst/>
                          <a:latin typeface="+mn-lt"/>
                        </a:rPr>
                        <a:t> </a:t>
                      </a:r>
                      <a:endParaRPr lang="en-US" sz="2000" b="0" i="0">
                        <a:effectLst/>
                        <a:latin typeface="+mn-lt"/>
                      </a:endParaRPr>
                    </a:p>
                    <a:p>
                      <a:pPr algn="l" rtl="0" fontAlgn="base"/>
                      <a:r>
                        <a:rPr lang="en-US" sz="1100" b="0" i="0">
                          <a:effectLst/>
                          <a:latin typeface="+mn-lt"/>
                        </a:rPr>
                        <a:t> </a:t>
                      </a:r>
                      <a:endParaRPr lang="en-US" sz="2000" b="0" i="0">
                        <a:effectLst/>
                        <a:latin typeface="+mn-lt"/>
                      </a:endParaRPr>
                    </a:p>
                  </a:txBody>
                  <a:tcPr marL="39084" marR="39084" marT="19542" marB="1954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rtl="0" fontAlgn="base"/>
                      <a:r>
                        <a:rPr lang="en-GB" sz="1100" b="0" i="0" u="none" strike="noStrike">
                          <a:effectLst/>
                          <a:latin typeface="+mn-lt"/>
                        </a:rPr>
                        <a:t>2:45- y1 assembly/ R phonics </a:t>
                      </a:r>
                      <a:r>
                        <a:rPr lang="en-GB" sz="1100" b="0" i="0">
                          <a:effectLst/>
                          <a:latin typeface="+mn-lt"/>
                        </a:rPr>
                        <a:t> </a:t>
                      </a:r>
                      <a:endParaRPr lang="en-GB" sz="2000" b="0" i="0">
                        <a:effectLst/>
                        <a:latin typeface="+mn-lt"/>
                      </a:endParaRPr>
                    </a:p>
                    <a:p>
                      <a:pPr algn="l" rtl="0" fontAlgn="base"/>
                      <a:r>
                        <a:rPr lang="en-GB" sz="1100" b="0" i="0">
                          <a:effectLst/>
                          <a:latin typeface="+mn-lt"/>
                        </a:rPr>
                        <a:t> </a:t>
                      </a:r>
                      <a:endParaRPr lang="en-GB" sz="2000" b="0" i="0">
                        <a:effectLst/>
                        <a:latin typeface="+mn-lt"/>
                      </a:endParaRPr>
                    </a:p>
                  </a:txBody>
                  <a:tcPr marL="39084" marR="39084" marT="19542" marB="1954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rtl="0" fontAlgn="base"/>
                      <a:r>
                        <a:rPr lang="en-US" sz="1100" b="0" i="0">
                          <a:effectLst/>
                          <a:latin typeface="+mn-lt"/>
                        </a:rPr>
                        <a:t>Bonkers about books and get ready for home </a:t>
                      </a:r>
                      <a:endParaRPr lang="en-US" sz="2000" b="0" i="0">
                        <a:effectLst/>
                        <a:latin typeface="+mn-lt"/>
                      </a:endParaRPr>
                    </a:p>
                    <a:p>
                      <a:pPr algn="l" rtl="0" fontAlgn="base"/>
                      <a:r>
                        <a:rPr lang="en-US" sz="1100" b="0" i="0">
                          <a:effectLst/>
                          <a:latin typeface="+mn-lt"/>
                        </a:rPr>
                        <a:t> </a:t>
                      </a:r>
                      <a:endParaRPr lang="en-US" sz="2000" b="0" i="0">
                        <a:effectLst/>
                        <a:latin typeface="+mn-lt"/>
                      </a:endParaRPr>
                    </a:p>
                  </a:txBody>
                  <a:tcPr marL="39084" marR="39084" marT="19542" marB="1954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92540625"/>
                  </a:ext>
                </a:extLst>
              </a:tr>
              <a:tr h="943372">
                <a:tc>
                  <a:txBody>
                    <a:bodyPr/>
                    <a:lstStyle/>
                    <a:p>
                      <a:pPr algn="l" rtl="0" fontAlgn="base"/>
                      <a:r>
                        <a:rPr lang="en-GB" sz="1100" b="0" i="0">
                          <a:effectLst/>
                          <a:latin typeface="+mn-lt"/>
                        </a:rPr>
                        <a:t>Fri </a:t>
                      </a:r>
                      <a:endParaRPr lang="en-GB" sz="2000" b="0" i="0">
                        <a:effectLst/>
                        <a:latin typeface="+mn-lt"/>
                      </a:endParaRPr>
                    </a:p>
                  </a:txBody>
                  <a:tcPr marL="39084" marR="39084" marT="19542" marB="1954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rtl="0" fontAlgn="base"/>
                      <a:r>
                        <a:rPr lang="en-GB" sz="1100" b="0" i="0">
                          <a:effectLst/>
                          <a:latin typeface="+mn-lt"/>
                        </a:rPr>
                        <a:t> </a:t>
                      </a:r>
                    </a:p>
                  </a:txBody>
                  <a:tcPr marL="39084" marR="39084" marT="19542" marB="1954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rtl="0" fontAlgn="base"/>
                      <a:r>
                        <a:rPr lang="en-US" sz="1100" b="0" i="0">
                          <a:effectLst/>
                          <a:latin typeface="+mn-lt"/>
                        </a:rPr>
                        <a:t>9:05- y1 assembly </a:t>
                      </a:r>
                      <a:endParaRPr lang="en-US" sz="2000" b="0" i="0">
                        <a:effectLst/>
                        <a:latin typeface="+mn-lt"/>
                      </a:endParaRPr>
                    </a:p>
                    <a:p>
                      <a:pPr algn="l" rtl="0" fontAlgn="base"/>
                      <a:r>
                        <a:rPr lang="en-US" sz="1100" b="1" i="0" u="sng">
                          <a:effectLst/>
                          <a:latin typeface="+mn-lt"/>
                        </a:rPr>
                        <a:t>R- phonics</a:t>
                      </a:r>
                      <a:r>
                        <a:rPr lang="en-US" sz="1100" b="0" i="0">
                          <a:effectLst/>
                          <a:latin typeface="+mn-lt"/>
                        </a:rPr>
                        <a:t> </a:t>
                      </a:r>
                      <a:endParaRPr lang="en-US" sz="2000" b="0" i="0">
                        <a:effectLst/>
                        <a:latin typeface="+mn-lt"/>
                      </a:endParaRPr>
                    </a:p>
                    <a:p>
                      <a:pPr algn="l" rtl="0" fontAlgn="base"/>
                      <a:r>
                        <a:rPr lang="en-US" sz="1100" b="0" i="0">
                          <a:effectLst/>
                          <a:latin typeface="+mn-lt"/>
                        </a:rPr>
                        <a:t> </a:t>
                      </a:r>
                      <a:endParaRPr lang="en-US" sz="2000" b="0" i="0">
                        <a:effectLst/>
                        <a:latin typeface="+mn-lt"/>
                      </a:endParaRPr>
                    </a:p>
                    <a:p>
                      <a:pPr algn="l" rtl="0" fontAlgn="base"/>
                      <a:r>
                        <a:rPr lang="en-US" sz="1100" b="1" i="0" u="sng">
                          <a:effectLst/>
                          <a:latin typeface="+mn-lt"/>
                        </a:rPr>
                        <a:t>English</a:t>
                      </a:r>
                      <a:r>
                        <a:rPr lang="en-US" sz="1100" b="0" i="0">
                          <a:effectLst/>
                          <a:latin typeface="+mn-lt"/>
                        </a:rPr>
                        <a:t> </a:t>
                      </a:r>
                      <a:endParaRPr lang="en-US" sz="2000" b="0" i="0">
                        <a:effectLst/>
                        <a:latin typeface="+mn-lt"/>
                      </a:endParaRPr>
                    </a:p>
                    <a:p>
                      <a:pPr algn="l" rtl="0" fontAlgn="base"/>
                      <a:r>
                        <a:rPr lang="en-US" sz="1100" b="0" i="0">
                          <a:effectLst/>
                          <a:latin typeface="+mn-lt"/>
                        </a:rPr>
                        <a:t> </a:t>
                      </a:r>
                      <a:endParaRPr lang="en-US" sz="2000" b="0" i="0">
                        <a:effectLst/>
                        <a:latin typeface="+mn-lt"/>
                      </a:endParaRPr>
                    </a:p>
                  </a:txBody>
                  <a:tcPr marL="39084" marR="39084" marT="19542" marB="1954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rtl="0" fontAlgn="base"/>
                      <a:r>
                        <a:rPr lang="en-GB" sz="1100" b="0" i="0">
                          <a:effectLst/>
                          <a:latin typeface="+mn-lt"/>
                        </a:rPr>
                        <a:t>Y1- breaktime  </a:t>
                      </a:r>
                      <a:endParaRPr lang="en-GB" sz="2000" b="0" i="0">
                        <a:effectLst/>
                        <a:latin typeface="+mn-lt"/>
                      </a:endParaRPr>
                    </a:p>
                    <a:p>
                      <a:pPr algn="l" rtl="0" fontAlgn="base"/>
                      <a:r>
                        <a:rPr lang="en-GB" sz="1100" b="0" i="0">
                          <a:effectLst/>
                          <a:latin typeface="+mn-lt"/>
                        </a:rPr>
                        <a:t> </a:t>
                      </a:r>
                      <a:endParaRPr lang="en-GB" sz="2000" b="0" i="0">
                        <a:effectLst/>
                        <a:latin typeface="+mn-lt"/>
                      </a:endParaRPr>
                    </a:p>
                    <a:p>
                      <a:pPr algn="l" rtl="0" fontAlgn="base"/>
                      <a:r>
                        <a:rPr lang="en-GB" sz="1100" b="1" i="0" u="sng">
                          <a:effectLst/>
                          <a:latin typeface="+mn-lt"/>
                        </a:rPr>
                        <a:t>R- maths</a:t>
                      </a:r>
                      <a:r>
                        <a:rPr lang="en-GB" sz="1100" b="0" i="0">
                          <a:effectLst/>
                          <a:latin typeface="+mn-lt"/>
                        </a:rPr>
                        <a:t> </a:t>
                      </a:r>
                      <a:endParaRPr lang="en-GB" sz="2000" b="0" i="0">
                        <a:effectLst/>
                        <a:latin typeface="+mn-lt"/>
                      </a:endParaRPr>
                    </a:p>
                    <a:p>
                      <a:pPr algn="l" rtl="0" fontAlgn="base"/>
                      <a:r>
                        <a:rPr lang="en-GB" sz="1100" b="0" i="0">
                          <a:effectLst/>
                          <a:latin typeface="+mn-lt"/>
                        </a:rPr>
                        <a:t> </a:t>
                      </a:r>
                      <a:endParaRPr lang="en-GB" sz="2000" b="0" i="0">
                        <a:effectLst/>
                        <a:latin typeface="+mn-lt"/>
                      </a:endParaRPr>
                    </a:p>
                  </a:txBody>
                  <a:tcPr marL="39084" marR="39084" marT="19542" marB="1954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7E6E6"/>
                    </a:solidFill>
                  </a:tcPr>
                </a:tc>
                <a:tc>
                  <a:txBody>
                    <a:bodyPr/>
                    <a:lstStyle/>
                    <a:p>
                      <a:pPr algn="l" rtl="0" fontAlgn="base"/>
                      <a:r>
                        <a:rPr lang="fr-FR" sz="1100" b="1" i="0" u="sng" dirty="0">
                          <a:effectLst/>
                          <a:latin typeface="+mn-lt"/>
                        </a:rPr>
                        <a:t>Y1 </a:t>
                      </a:r>
                      <a:r>
                        <a:rPr lang="fr-FR" sz="1100" b="1" i="0" u="sng" dirty="0" err="1">
                          <a:effectLst/>
                          <a:latin typeface="+mn-lt"/>
                        </a:rPr>
                        <a:t>phonics</a:t>
                      </a:r>
                      <a:r>
                        <a:rPr lang="fr-FR" sz="1100" b="0" i="0" dirty="0">
                          <a:effectLst/>
                          <a:latin typeface="+mn-lt"/>
                        </a:rPr>
                        <a:t> </a:t>
                      </a:r>
                      <a:endParaRPr lang="fr-FR" sz="2000" b="0" i="0" dirty="0">
                        <a:effectLst/>
                        <a:latin typeface="+mn-lt"/>
                      </a:endParaRPr>
                    </a:p>
                    <a:p>
                      <a:pPr algn="l" rtl="0" fontAlgn="base"/>
                      <a:r>
                        <a:rPr lang="fr-FR" sz="1100" b="0" i="0" dirty="0">
                          <a:effectLst/>
                          <a:latin typeface="+mn-lt"/>
                        </a:rPr>
                        <a:t> </a:t>
                      </a:r>
                      <a:endParaRPr lang="fr-FR" sz="2000" b="0" i="0" dirty="0">
                        <a:effectLst/>
                        <a:latin typeface="+mn-lt"/>
                      </a:endParaRPr>
                    </a:p>
                    <a:p>
                      <a:pPr algn="l" rtl="0" fontAlgn="base"/>
                      <a:r>
                        <a:rPr lang="fr-FR" sz="1100" b="1" i="0" u="sng" dirty="0">
                          <a:solidFill>
                            <a:srgbClr val="000000"/>
                          </a:solidFill>
                          <a:effectLst/>
                          <a:latin typeface="+mn-lt"/>
                        </a:rPr>
                        <a:t>R- </a:t>
                      </a:r>
                      <a:r>
                        <a:rPr lang="fr-FR" sz="1100" b="1" i="0" u="sng" dirty="0" err="1">
                          <a:solidFill>
                            <a:srgbClr val="000000"/>
                          </a:solidFill>
                          <a:effectLst/>
                          <a:latin typeface="+mn-lt"/>
                        </a:rPr>
                        <a:t>continuous</a:t>
                      </a:r>
                      <a:r>
                        <a:rPr lang="fr-FR" sz="1100" b="1" i="0" u="sng" dirty="0">
                          <a:solidFill>
                            <a:srgbClr val="000000"/>
                          </a:solidFill>
                          <a:effectLst/>
                          <a:latin typeface="+mn-lt"/>
                        </a:rPr>
                        <a:t> provision</a:t>
                      </a:r>
                      <a:r>
                        <a:rPr lang="fr-FR" sz="1100" b="0" i="0" dirty="0">
                          <a:solidFill>
                            <a:srgbClr val="000000"/>
                          </a:solidFill>
                          <a:effectLst/>
                          <a:latin typeface="+mn-lt"/>
                        </a:rPr>
                        <a:t> </a:t>
                      </a:r>
                      <a:endParaRPr lang="fr-FR" sz="2000" b="0" i="0" dirty="0">
                        <a:effectLst/>
                        <a:latin typeface="+mn-lt"/>
                      </a:endParaRPr>
                    </a:p>
                    <a:p>
                      <a:pPr algn="l" rtl="0" fontAlgn="base"/>
                      <a:r>
                        <a:rPr lang="fr-FR" sz="1100" b="0" i="0" dirty="0">
                          <a:effectLst/>
                          <a:latin typeface="+mn-lt"/>
                        </a:rPr>
                        <a:t> </a:t>
                      </a:r>
                      <a:endParaRPr lang="fr-FR" sz="2000" b="0" i="0" dirty="0">
                        <a:effectLst/>
                        <a:latin typeface="+mn-lt"/>
                      </a:endParaRPr>
                    </a:p>
                  </a:txBody>
                  <a:tcPr marL="39084" marR="39084" marT="19542" marB="1954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rtl="0" fontAlgn="base"/>
                      <a:r>
                        <a:rPr lang="fr-FR" sz="1100" b="1" i="0" u="sng">
                          <a:effectLst/>
                          <a:latin typeface="+mn-lt"/>
                        </a:rPr>
                        <a:t>Y1 maths</a:t>
                      </a:r>
                      <a:r>
                        <a:rPr lang="fr-FR" sz="1100" b="0" i="0">
                          <a:effectLst/>
                          <a:latin typeface="+mn-lt"/>
                        </a:rPr>
                        <a:t> </a:t>
                      </a:r>
                      <a:endParaRPr lang="fr-FR" sz="2000" b="0" i="0">
                        <a:effectLst/>
                        <a:latin typeface="+mn-lt"/>
                      </a:endParaRPr>
                    </a:p>
                    <a:p>
                      <a:pPr algn="l" rtl="0" fontAlgn="base"/>
                      <a:r>
                        <a:rPr lang="fr-FR" sz="1100" b="0" i="0">
                          <a:effectLst/>
                          <a:latin typeface="+mn-lt"/>
                        </a:rPr>
                        <a:t> </a:t>
                      </a:r>
                      <a:endParaRPr lang="fr-FR" sz="2000" b="0" i="0">
                        <a:effectLst/>
                        <a:latin typeface="+mn-lt"/>
                      </a:endParaRPr>
                    </a:p>
                    <a:p>
                      <a:pPr algn="l" rtl="0" fontAlgn="base"/>
                      <a:r>
                        <a:rPr lang="fr-FR" sz="1100" b="1" i="0" u="sng">
                          <a:solidFill>
                            <a:srgbClr val="000000"/>
                          </a:solidFill>
                          <a:effectLst/>
                          <a:latin typeface="+mn-lt"/>
                        </a:rPr>
                        <a:t>R- continuous provision</a:t>
                      </a:r>
                      <a:r>
                        <a:rPr lang="fr-FR" sz="1100" b="0" i="0">
                          <a:solidFill>
                            <a:srgbClr val="000000"/>
                          </a:solidFill>
                          <a:effectLst/>
                          <a:latin typeface="+mn-lt"/>
                        </a:rPr>
                        <a:t> </a:t>
                      </a:r>
                      <a:endParaRPr lang="fr-FR" sz="2000" b="0" i="0">
                        <a:effectLst/>
                        <a:latin typeface="+mn-lt"/>
                      </a:endParaRPr>
                    </a:p>
                    <a:p>
                      <a:pPr algn="l" rtl="0" fontAlgn="base"/>
                      <a:r>
                        <a:rPr lang="fr-FR" sz="1100" b="0" i="0">
                          <a:effectLst/>
                          <a:latin typeface="+mn-lt"/>
                        </a:rPr>
                        <a:t> </a:t>
                      </a:r>
                      <a:endParaRPr lang="fr-FR" sz="2000" b="0" i="0">
                        <a:effectLst/>
                        <a:latin typeface="+mn-lt"/>
                      </a:endParaRPr>
                    </a:p>
                  </a:txBody>
                  <a:tcPr marL="39084" marR="39084" marT="19542" marB="1954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rtl="0" fontAlgn="base"/>
                      <a:r>
                        <a:rPr lang="en-GB" sz="1100" b="0" i="0">
                          <a:effectLst/>
                          <a:latin typeface="+mn-lt"/>
                        </a:rPr>
                        <a:t> </a:t>
                      </a:r>
                    </a:p>
                  </a:txBody>
                  <a:tcPr marL="39084" marR="39084" marT="19542" marB="1954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7E6E6"/>
                    </a:solidFill>
                  </a:tcPr>
                </a:tc>
                <a:tc>
                  <a:txBody>
                    <a:bodyPr/>
                    <a:lstStyle/>
                    <a:p>
                      <a:pPr algn="l" rtl="0" fontAlgn="base"/>
                      <a:r>
                        <a:rPr lang="en-GB" sz="1100" b="0" i="0" u="none" strike="noStrike">
                          <a:effectLst/>
                          <a:latin typeface="+mn-lt"/>
                        </a:rPr>
                        <a:t>1:10- 2 science </a:t>
                      </a:r>
                      <a:r>
                        <a:rPr lang="en-GB" sz="1100" b="0" i="0">
                          <a:effectLst/>
                          <a:latin typeface="+mn-lt"/>
                        </a:rPr>
                        <a:t> </a:t>
                      </a:r>
                      <a:endParaRPr lang="en-GB" sz="2000" b="0" i="0">
                        <a:effectLst/>
                        <a:latin typeface="+mn-lt"/>
                      </a:endParaRPr>
                    </a:p>
                    <a:p>
                      <a:pPr algn="l" rtl="0" fontAlgn="base"/>
                      <a:r>
                        <a:rPr lang="en-GB" sz="1100" b="0" i="0">
                          <a:effectLst/>
                          <a:latin typeface="+mn-lt"/>
                        </a:rPr>
                        <a:t> </a:t>
                      </a:r>
                      <a:endParaRPr lang="en-GB" sz="2000" b="0" i="0">
                        <a:effectLst/>
                        <a:latin typeface="+mn-lt"/>
                      </a:endParaRPr>
                    </a:p>
                    <a:p>
                      <a:pPr algn="l" rtl="0" fontAlgn="base"/>
                      <a:r>
                        <a:rPr lang="en-GB" sz="1100" b="1" i="0" u="sng">
                          <a:solidFill>
                            <a:srgbClr val="000000"/>
                          </a:solidFill>
                          <a:effectLst/>
                          <a:latin typeface="+mn-lt"/>
                        </a:rPr>
                        <a:t>R- continuous provision</a:t>
                      </a:r>
                      <a:r>
                        <a:rPr lang="en-GB" sz="1100" b="0" i="0">
                          <a:solidFill>
                            <a:srgbClr val="000000"/>
                          </a:solidFill>
                          <a:effectLst/>
                          <a:latin typeface="+mn-lt"/>
                        </a:rPr>
                        <a:t> </a:t>
                      </a:r>
                      <a:endParaRPr lang="en-GB" sz="2000" b="0" i="0">
                        <a:effectLst/>
                        <a:latin typeface="+mn-lt"/>
                      </a:endParaRPr>
                    </a:p>
                    <a:p>
                      <a:pPr algn="l" rtl="0" fontAlgn="base"/>
                      <a:r>
                        <a:rPr lang="en-GB" sz="1100" b="0" i="0">
                          <a:effectLst/>
                          <a:latin typeface="+mn-lt"/>
                        </a:rPr>
                        <a:t> </a:t>
                      </a:r>
                      <a:endParaRPr lang="en-GB" sz="2000" b="0" i="0">
                        <a:effectLst/>
                        <a:latin typeface="+mn-lt"/>
                      </a:endParaRPr>
                    </a:p>
                  </a:txBody>
                  <a:tcPr marL="39084" marR="39084" marT="19542" marB="1954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rtl="0" fontAlgn="base"/>
                      <a:r>
                        <a:rPr lang="en-GB" sz="1100" b="0" i="0" u="none" strike="noStrike" dirty="0">
                          <a:effectLst/>
                          <a:latin typeface="+mn-lt"/>
                        </a:rPr>
                        <a:t> </a:t>
                      </a:r>
                    </a:p>
                    <a:p>
                      <a:pPr algn="l" rtl="0" fontAlgn="base"/>
                      <a:r>
                        <a:rPr lang="en-GB" sz="1100" b="0" i="0" u="none" strike="noStrike" dirty="0">
                          <a:effectLst/>
                          <a:latin typeface="+mn-lt"/>
                        </a:rPr>
                        <a:t>2:45- Buddy time </a:t>
                      </a:r>
                      <a:r>
                        <a:rPr lang="en-GB" sz="1100" b="0" i="0" dirty="0">
                          <a:effectLst/>
                          <a:latin typeface="+mn-lt"/>
                        </a:rPr>
                        <a:t> </a:t>
                      </a:r>
                      <a:endParaRPr lang="en-GB" sz="2000" b="0" i="0" dirty="0">
                        <a:effectLst/>
                        <a:latin typeface="+mn-lt"/>
                      </a:endParaRPr>
                    </a:p>
                  </a:txBody>
                  <a:tcPr marL="39084" marR="39084" marT="19542" marB="1954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rtl="0" fontAlgn="base"/>
                      <a:r>
                        <a:rPr lang="en-US" sz="1100" b="0" i="0" dirty="0">
                          <a:effectLst/>
                          <a:latin typeface="+mn-lt"/>
                        </a:rPr>
                        <a:t>Bonkers about books and get ready for home </a:t>
                      </a:r>
                      <a:endParaRPr lang="en-US" sz="2000" b="0" i="0" dirty="0">
                        <a:effectLst/>
                        <a:latin typeface="+mn-lt"/>
                      </a:endParaRPr>
                    </a:p>
                    <a:p>
                      <a:pPr algn="l" rtl="0" fontAlgn="base"/>
                      <a:r>
                        <a:rPr lang="en-US" sz="1100" b="0" i="0" dirty="0">
                          <a:effectLst/>
                          <a:latin typeface="+mn-lt"/>
                        </a:rPr>
                        <a:t> </a:t>
                      </a:r>
                      <a:endParaRPr lang="en-US" sz="2000" b="0" i="0" dirty="0">
                        <a:effectLst/>
                        <a:latin typeface="+mn-lt"/>
                      </a:endParaRPr>
                    </a:p>
                  </a:txBody>
                  <a:tcPr marL="39084" marR="39084" marT="19542" marB="1954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004443380"/>
                  </a:ext>
                </a:extLst>
              </a:tr>
            </a:tbl>
          </a:graphicData>
        </a:graphic>
      </p:graphicFrame>
    </p:spTree>
    <p:extLst>
      <p:ext uri="{BB962C8B-B14F-4D97-AF65-F5344CB8AC3E}">
        <p14:creationId xmlns:p14="http://schemas.microsoft.com/office/powerpoint/2010/main" val="28057220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FB0F70-013E-4523-8D1E-F49286C89D87}"/>
              </a:ext>
            </a:extLst>
          </p:cNvPr>
          <p:cNvSpPr>
            <a:spLocks noGrp="1"/>
          </p:cNvSpPr>
          <p:nvPr>
            <p:ph type="title"/>
          </p:nvPr>
        </p:nvSpPr>
        <p:spPr/>
        <p:txBody>
          <a:bodyPr/>
          <a:lstStyle/>
          <a:p>
            <a:pPr algn="ctr"/>
            <a:r>
              <a:rPr lang="en-GB" dirty="0">
                <a:latin typeface="Book Antiqua" panose="02040602050305030304" pitchFamily="18" charset="0"/>
              </a:rPr>
              <a:t>Home learning:</a:t>
            </a:r>
          </a:p>
        </p:txBody>
      </p:sp>
      <p:sp>
        <p:nvSpPr>
          <p:cNvPr id="3" name="Content Placeholder 2">
            <a:extLst>
              <a:ext uri="{FF2B5EF4-FFF2-40B4-BE49-F238E27FC236}">
                <a16:creationId xmlns:a16="http://schemas.microsoft.com/office/drawing/2014/main" id="{92434A32-A794-4BB0-8114-71DA82968B73}"/>
              </a:ext>
            </a:extLst>
          </p:cNvPr>
          <p:cNvSpPr>
            <a:spLocks noGrp="1"/>
          </p:cNvSpPr>
          <p:nvPr>
            <p:ph idx="1"/>
          </p:nvPr>
        </p:nvSpPr>
        <p:spPr/>
        <p:txBody>
          <a:bodyPr/>
          <a:lstStyle/>
          <a:p>
            <a:pPr marL="0" indent="0">
              <a:buNone/>
            </a:pPr>
            <a:r>
              <a:rPr lang="en-GB" dirty="0">
                <a:latin typeface="Book Antiqua" panose="02040602050305030304" pitchFamily="18" charset="0"/>
              </a:rPr>
              <a:t>Reception:</a:t>
            </a:r>
          </a:p>
          <a:p>
            <a:pPr marL="0" indent="0">
              <a:buNone/>
            </a:pPr>
            <a:r>
              <a:rPr lang="en-GB" dirty="0">
                <a:latin typeface="Book Antiqua" panose="02040602050305030304" pitchFamily="18" charset="0"/>
              </a:rPr>
              <a:t>Reading (books will be coming home by half term)</a:t>
            </a:r>
          </a:p>
          <a:p>
            <a:pPr marL="0" indent="0">
              <a:buNone/>
            </a:pPr>
            <a:endParaRPr lang="en-GB" dirty="0">
              <a:latin typeface="Book Antiqua" panose="02040602050305030304" pitchFamily="18" charset="0"/>
            </a:endParaRPr>
          </a:p>
          <a:p>
            <a:pPr marL="0" indent="0">
              <a:buNone/>
            </a:pPr>
            <a:r>
              <a:rPr lang="en-GB" dirty="0">
                <a:latin typeface="Book Antiqua" panose="02040602050305030304" pitchFamily="18" charset="0"/>
              </a:rPr>
              <a:t>Y1:</a:t>
            </a:r>
          </a:p>
          <a:p>
            <a:pPr marL="0" indent="0">
              <a:buNone/>
            </a:pPr>
            <a:r>
              <a:rPr lang="en-GB" dirty="0">
                <a:latin typeface="Book Antiqua" panose="02040602050305030304" pitchFamily="18" charset="0"/>
              </a:rPr>
              <a:t>Reading </a:t>
            </a:r>
          </a:p>
          <a:p>
            <a:pPr marL="0" indent="0">
              <a:buNone/>
            </a:pPr>
            <a:r>
              <a:rPr lang="en-GB" dirty="0" err="1">
                <a:latin typeface="Book Antiqua" panose="02040602050305030304" pitchFamily="18" charset="0"/>
              </a:rPr>
              <a:t>Numbots</a:t>
            </a:r>
            <a:r>
              <a:rPr lang="en-GB" dirty="0">
                <a:latin typeface="Book Antiqua" panose="02040602050305030304" pitchFamily="18" charset="0"/>
              </a:rPr>
              <a:t> </a:t>
            </a:r>
          </a:p>
          <a:p>
            <a:pPr marL="0" indent="0">
              <a:buNone/>
            </a:pPr>
            <a:r>
              <a:rPr lang="en-GB" dirty="0">
                <a:latin typeface="Book Antiqua" panose="02040602050305030304" pitchFamily="18" charset="0"/>
              </a:rPr>
              <a:t>Optional home learning task </a:t>
            </a:r>
          </a:p>
        </p:txBody>
      </p:sp>
    </p:spTree>
    <p:extLst>
      <p:ext uri="{BB962C8B-B14F-4D97-AF65-F5344CB8AC3E}">
        <p14:creationId xmlns:p14="http://schemas.microsoft.com/office/powerpoint/2010/main" val="9170970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1506" name="Rectangle 2">
            <a:extLst>
              <a:ext uri="{FF2B5EF4-FFF2-40B4-BE49-F238E27FC236}">
                <a16:creationId xmlns:a16="http://schemas.microsoft.com/office/drawing/2014/main" id="{C670292A-4943-4757-818A-D29929AB8905}"/>
              </a:ext>
            </a:extLst>
          </p:cNvPr>
          <p:cNvSpPr>
            <a:spLocks noGrp="1" noChangeArrowheads="1"/>
          </p:cNvSpPr>
          <p:nvPr>
            <p:ph type="title"/>
          </p:nvPr>
        </p:nvSpPr>
        <p:spPr/>
        <p:txBody>
          <a:bodyPr/>
          <a:lstStyle/>
          <a:p>
            <a:pPr eaLnBrk="1" hangingPunct="1"/>
            <a:r>
              <a:rPr lang="en-GB" altLang="en-US" dirty="0">
                <a:latin typeface="Book Antiqua" panose="02040602050305030304" pitchFamily="18" charset="0"/>
              </a:rPr>
              <a:t>We set high expectations and encourage</a:t>
            </a:r>
          </a:p>
        </p:txBody>
      </p:sp>
      <p:sp>
        <p:nvSpPr>
          <p:cNvPr id="3075" name="Rectangle 3">
            <a:extLst>
              <a:ext uri="{FF2B5EF4-FFF2-40B4-BE49-F238E27FC236}">
                <a16:creationId xmlns:a16="http://schemas.microsoft.com/office/drawing/2014/main" id="{104DDEB4-7D57-4170-9481-90F81CC69CBC}"/>
              </a:ext>
            </a:extLst>
          </p:cNvPr>
          <p:cNvSpPr>
            <a:spLocks noGrp="1" noChangeArrowheads="1"/>
          </p:cNvSpPr>
          <p:nvPr>
            <p:ph idx="1"/>
          </p:nvPr>
        </p:nvSpPr>
        <p:spPr>
          <a:xfrm>
            <a:off x="2209800" y="1752600"/>
            <a:ext cx="7696200" cy="4408488"/>
          </a:xfrm>
        </p:spPr>
        <p:txBody>
          <a:bodyPr/>
          <a:lstStyle/>
          <a:p>
            <a:r>
              <a:rPr lang="en-GB" altLang="en-US" sz="3600" dirty="0">
                <a:solidFill>
                  <a:srgbClr val="000000"/>
                </a:solidFill>
                <a:latin typeface="Book Antiqua" panose="02040602050305030304" pitchFamily="18" charset="0"/>
              </a:rPr>
              <a:t>Good behaviour - (Ready, Respect, Safe). </a:t>
            </a:r>
          </a:p>
          <a:p>
            <a:r>
              <a:rPr lang="en-GB" altLang="en-US" sz="3600" dirty="0">
                <a:solidFill>
                  <a:srgbClr val="000000"/>
                </a:solidFill>
                <a:latin typeface="Book Antiqua" panose="02040602050305030304" pitchFamily="18" charset="0"/>
              </a:rPr>
              <a:t>Following school ethos (AIMS).</a:t>
            </a:r>
          </a:p>
          <a:p>
            <a:pPr eaLnBrk="1" hangingPunct="1"/>
            <a:r>
              <a:rPr lang="en-GB" altLang="en-US" sz="3600" dirty="0">
                <a:solidFill>
                  <a:srgbClr val="000000"/>
                </a:solidFill>
                <a:latin typeface="Book Antiqua" panose="02040602050305030304" pitchFamily="18" charset="0"/>
              </a:rPr>
              <a:t>Work ethic and independence.</a:t>
            </a:r>
          </a:p>
          <a:p>
            <a:pPr eaLnBrk="1" hangingPunct="1"/>
            <a:r>
              <a:rPr lang="en-GB" altLang="en-US" sz="3600" dirty="0">
                <a:solidFill>
                  <a:srgbClr val="000000"/>
                </a:solidFill>
                <a:latin typeface="Book Antiqua" panose="02040602050305030304" pitchFamily="18" charset="0"/>
              </a:rPr>
              <a:t>Wearing correct uniform.</a:t>
            </a:r>
          </a:p>
          <a:p>
            <a:pPr marL="0" indent="0" eaLnBrk="1" hangingPunct="1">
              <a:buNone/>
            </a:pPr>
            <a:endParaRPr lang="en-GB" altLang="en-US" sz="3600" dirty="0">
              <a:solidFill>
                <a:srgbClr val="000000"/>
              </a:solidFill>
              <a:latin typeface="Book Antiqua" panose="02040602050305030304" pitchFamily="18" charset="0"/>
            </a:endParaRPr>
          </a:p>
          <a:p>
            <a:pPr eaLnBrk="1" hangingPunct="1"/>
            <a:endParaRPr lang="en-GB" altLang="en-US" sz="3600" dirty="0">
              <a:solidFill>
                <a:srgbClr val="000000"/>
              </a:solidFill>
              <a:latin typeface="Book Antiqua" panose="02040602050305030304" pitchFamily="18" charset="0"/>
            </a:endParaRPr>
          </a:p>
          <a:p>
            <a:pPr eaLnBrk="1" hangingPunct="1"/>
            <a:endParaRPr lang="en-GB" altLang="en-US" sz="3600" dirty="0">
              <a:latin typeface="Book Antiqua" panose="02040602050305030304" pitchFamily="18"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075">
                                            <p:txEl>
                                              <p:pRg st="0" end="0"/>
                                            </p:txEl>
                                          </p:spTgt>
                                        </p:tgtEl>
                                        <p:attrNameLst>
                                          <p:attrName>style.visibility</p:attrName>
                                        </p:attrNameLst>
                                      </p:cBhvr>
                                      <p:to>
                                        <p:strVal val="visible"/>
                                      </p:to>
                                    </p:set>
                                    <p:animEffect transition="in" filter="fade">
                                      <p:cBhvr>
                                        <p:cTn id="7" dur="1000"/>
                                        <p:tgtEl>
                                          <p:spTgt spid="3075">
                                            <p:txEl>
                                              <p:pRg st="0" end="0"/>
                                            </p:txEl>
                                          </p:spTgt>
                                        </p:tgtEl>
                                      </p:cBhvr>
                                    </p:animEffect>
                                    <p:anim calcmode="lin" valueType="num">
                                      <p:cBhvr>
                                        <p:cTn id="8" dur="1000" fill="hold"/>
                                        <p:tgtEl>
                                          <p:spTgt spid="3075">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075">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075">
                                            <p:txEl>
                                              <p:pRg st="1" end="1"/>
                                            </p:txEl>
                                          </p:spTgt>
                                        </p:tgtEl>
                                        <p:attrNameLst>
                                          <p:attrName>style.visibility</p:attrName>
                                        </p:attrNameLst>
                                      </p:cBhvr>
                                      <p:to>
                                        <p:strVal val="visible"/>
                                      </p:to>
                                    </p:set>
                                    <p:animEffect transition="in" filter="fade">
                                      <p:cBhvr>
                                        <p:cTn id="14" dur="1000"/>
                                        <p:tgtEl>
                                          <p:spTgt spid="3075">
                                            <p:txEl>
                                              <p:pRg st="1" end="1"/>
                                            </p:txEl>
                                          </p:spTgt>
                                        </p:tgtEl>
                                      </p:cBhvr>
                                    </p:animEffect>
                                    <p:anim calcmode="lin" valueType="num">
                                      <p:cBhvr>
                                        <p:cTn id="15" dur="1000" fill="hold"/>
                                        <p:tgtEl>
                                          <p:spTgt spid="3075">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075">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nodeType="clickPar">
                      <p:stCondLst>
                        <p:cond delay="indefinite"/>
                      </p:stCondLst>
                      <p:childTnLst>
                        <p:par>
                          <p:cTn id="18" fill="hold" nodeType="withGroup">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075">
                                            <p:txEl>
                                              <p:pRg st="2" end="2"/>
                                            </p:txEl>
                                          </p:spTgt>
                                        </p:tgtEl>
                                        <p:attrNameLst>
                                          <p:attrName>style.visibility</p:attrName>
                                        </p:attrNameLst>
                                      </p:cBhvr>
                                      <p:to>
                                        <p:strVal val="visible"/>
                                      </p:to>
                                    </p:set>
                                    <p:animEffect transition="in" filter="fade">
                                      <p:cBhvr>
                                        <p:cTn id="21" dur="1000"/>
                                        <p:tgtEl>
                                          <p:spTgt spid="3075">
                                            <p:txEl>
                                              <p:pRg st="2" end="2"/>
                                            </p:txEl>
                                          </p:spTgt>
                                        </p:tgtEl>
                                      </p:cBhvr>
                                    </p:animEffect>
                                    <p:anim calcmode="lin" valueType="num">
                                      <p:cBhvr>
                                        <p:cTn id="22" dur="1000" fill="hold"/>
                                        <p:tgtEl>
                                          <p:spTgt spid="3075">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075">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nodeType="clickPar">
                      <p:stCondLst>
                        <p:cond delay="indefinite"/>
                      </p:stCondLst>
                      <p:childTnLst>
                        <p:par>
                          <p:cTn id="25" fill="hold" nodeType="withGroup">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075">
                                            <p:txEl>
                                              <p:pRg st="3" end="3"/>
                                            </p:txEl>
                                          </p:spTgt>
                                        </p:tgtEl>
                                        <p:attrNameLst>
                                          <p:attrName>style.visibility</p:attrName>
                                        </p:attrNameLst>
                                      </p:cBhvr>
                                      <p:to>
                                        <p:strVal val="visible"/>
                                      </p:to>
                                    </p:set>
                                    <p:animEffect transition="in" filter="fade">
                                      <p:cBhvr>
                                        <p:cTn id="28" dur="1000"/>
                                        <p:tgtEl>
                                          <p:spTgt spid="3075">
                                            <p:txEl>
                                              <p:pRg st="3" end="3"/>
                                            </p:txEl>
                                          </p:spTgt>
                                        </p:tgtEl>
                                      </p:cBhvr>
                                    </p:animEffect>
                                    <p:anim calcmode="lin" valueType="num">
                                      <p:cBhvr>
                                        <p:cTn id="29" dur="1000" fill="hold"/>
                                        <p:tgtEl>
                                          <p:spTgt spid="3075">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075">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5"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D60A81-D9D2-40C5-84C9-18E24D771A5C}"/>
              </a:ext>
            </a:extLst>
          </p:cNvPr>
          <p:cNvSpPr>
            <a:spLocks noGrp="1"/>
          </p:cNvSpPr>
          <p:nvPr>
            <p:ph type="title"/>
          </p:nvPr>
        </p:nvSpPr>
        <p:spPr>
          <a:xfrm>
            <a:off x="838200" y="365125"/>
            <a:ext cx="10515600" cy="671823"/>
          </a:xfrm>
        </p:spPr>
        <p:txBody>
          <a:bodyPr>
            <a:normAutofit fontScale="90000"/>
          </a:bodyPr>
          <a:lstStyle/>
          <a:p>
            <a:pPr algn="ctr"/>
            <a:r>
              <a:rPr lang="en-US" dirty="0">
                <a:latin typeface="Book Antiqua" panose="02040602050305030304" pitchFamily="18" charset="0"/>
              </a:rPr>
              <a:t>The </a:t>
            </a:r>
            <a:r>
              <a:rPr lang="en-US" dirty="0" err="1">
                <a:latin typeface="Book Antiqua" panose="02040602050305030304" pitchFamily="18" charset="0"/>
              </a:rPr>
              <a:t>Behaviour</a:t>
            </a:r>
            <a:r>
              <a:rPr lang="en-US" dirty="0">
                <a:latin typeface="Book Antiqua" panose="02040602050305030304" pitchFamily="18" charset="0"/>
              </a:rPr>
              <a:t> Curriculum</a:t>
            </a:r>
            <a:endParaRPr lang="en-GB" dirty="0">
              <a:latin typeface="Book Antiqua" panose="02040602050305030304" pitchFamily="18" charset="0"/>
            </a:endParaRPr>
          </a:p>
        </p:txBody>
      </p:sp>
      <p:sp>
        <p:nvSpPr>
          <p:cNvPr id="3" name="Content Placeholder 2">
            <a:extLst>
              <a:ext uri="{FF2B5EF4-FFF2-40B4-BE49-F238E27FC236}">
                <a16:creationId xmlns:a16="http://schemas.microsoft.com/office/drawing/2014/main" id="{8676878B-B13B-4BF6-A9B9-BD7A7AABBBBD}"/>
              </a:ext>
            </a:extLst>
          </p:cNvPr>
          <p:cNvSpPr>
            <a:spLocks noGrp="1"/>
          </p:cNvSpPr>
          <p:nvPr>
            <p:ph idx="1"/>
          </p:nvPr>
        </p:nvSpPr>
        <p:spPr>
          <a:xfrm>
            <a:off x="233082" y="952107"/>
            <a:ext cx="11120718" cy="5689076"/>
          </a:xfrm>
        </p:spPr>
        <p:txBody>
          <a:bodyPr>
            <a:normAutofit/>
          </a:bodyPr>
          <a:lstStyle/>
          <a:p>
            <a:r>
              <a:rPr lang="en-US" dirty="0" err="1">
                <a:latin typeface="Book Antiqua" panose="02040602050305030304" pitchFamily="18" charset="0"/>
              </a:rPr>
              <a:t>Behaviour</a:t>
            </a:r>
            <a:r>
              <a:rPr lang="en-US" dirty="0">
                <a:latin typeface="Book Antiqua" panose="02040602050305030304" pitchFamily="18" charset="0"/>
              </a:rPr>
              <a:t> is an element of the curriculum that is taught throughout the year.</a:t>
            </a:r>
          </a:p>
          <a:p>
            <a:r>
              <a:rPr lang="en-US" dirty="0">
                <a:latin typeface="Book Antiqua" panose="02040602050305030304" pitchFamily="18" charset="0"/>
              </a:rPr>
              <a:t>We encourage all children to be ready, respectful and safe.</a:t>
            </a:r>
          </a:p>
          <a:p>
            <a:r>
              <a:rPr lang="en-US" dirty="0">
                <a:latin typeface="Book Antiqua" panose="02040602050305030304" pitchFamily="18" charset="0"/>
              </a:rPr>
              <a:t>We use The </a:t>
            </a:r>
            <a:r>
              <a:rPr lang="en-US" dirty="0" err="1">
                <a:latin typeface="Book Antiqua" panose="02040602050305030304" pitchFamily="18" charset="0"/>
              </a:rPr>
              <a:t>Cambridgeshire</a:t>
            </a:r>
            <a:r>
              <a:rPr lang="en-US" dirty="0">
                <a:latin typeface="Book Antiqua" panose="02040602050305030304" pitchFamily="18" charset="0"/>
              </a:rPr>
              <a:t> Therapeutic Thinking Approach to underpin our </a:t>
            </a:r>
            <a:r>
              <a:rPr lang="en-US" dirty="0" err="1">
                <a:latin typeface="Book Antiqua" panose="02040602050305030304" pitchFamily="18" charset="0"/>
              </a:rPr>
              <a:t>behaviour</a:t>
            </a:r>
            <a:r>
              <a:rPr lang="en-US" dirty="0">
                <a:latin typeface="Book Antiqua" panose="02040602050305030304" pitchFamily="18" charset="0"/>
              </a:rPr>
              <a:t> policy.</a:t>
            </a:r>
          </a:p>
          <a:p>
            <a:r>
              <a:rPr lang="en-US" dirty="0">
                <a:latin typeface="Book Antiqua" panose="02040602050305030304" pitchFamily="18" charset="0"/>
              </a:rPr>
              <a:t>We work hard to understand why children behave as they do then we support them to try and </a:t>
            </a:r>
          </a:p>
          <a:p>
            <a:pPr marL="0" indent="0">
              <a:buNone/>
            </a:pPr>
            <a:r>
              <a:rPr lang="en-US" dirty="0">
                <a:latin typeface="Book Antiqua" panose="02040602050305030304" pitchFamily="18" charset="0"/>
              </a:rPr>
              <a:t>   improve their </a:t>
            </a:r>
            <a:r>
              <a:rPr lang="en-US" dirty="0" err="1">
                <a:latin typeface="Book Antiqua" panose="02040602050305030304" pitchFamily="18" charset="0"/>
              </a:rPr>
              <a:t>behaviour</a:t>
            </a:r>
            <a:r>
              <a:rPr lang="en-US" dirty="0">
                <a:latin typeface="Book Antiqua" panose="02040602050305030304" pitchFamily="18" charset="0"/>
              </a:rPr>
              <a:t>.</a:t>
            </a:r>
          </a:p>
          <a:p>
            <a:pPr marL="0" indent="0">
              <a:buNone/>
            </a:pPr>
            <a:endParaRPr lang="en-US" dirty="0">
              <a:latin typeface="Book Antiqua" panose="02040602050305030304" pitchFamily="18" charset="0"/>
            </a:endParaRPr>
          </a:p>
          <a:p>
            <a:endParaRPr lang="en-US" dirty="0">
              <a:latin typeface="Book Antiqua" panose="02040602050305030304" pitchFamily="18" charset="0"/>
            </a:endParaRPr>
          </a:p>
          <a:p>
            <a:endParaRPr lang="en-US" dirty="0">
              <a:latin typeface="Book Antiqua" panose="02040602050305030304" pitchFamily="18" charset="0"/>
            </a:endParaRPr>
          </a:p>
          <a:p>
            <a:pPr marL="0" indent="0">
              <a:buNone/>
            </a:pPr>
            <a:endParaRPr lang="en-US" dirty="0">
              <a:latin typeface="Book Antiqua" panose="02040602050305030304" pitchFamily="18" charset="0"/>
            </a:endParaRPr>
          </a:p>
          <a:p>
            <a:pPr marL="0" indent="0">
              <a:buNone/>
            </a:pPr>
            <a:endParaRPr lang="en-US" dirty="0">
              <a:latin typeface="Book Antiqua" panose="02040602050305030304" pitchFamily="18" charset="0"/>
            </a:endParaRPr>
          </a:p>
          <a:p>
            <a:pPr marL="0" indent="0">
              <a:spcBef>
                <a:spcPts val="600"/>
              </a:spcBef>
              <a:spcAft>
                <a:spcPts val="600"/>
              </a:spcAft>
              <a:buNone/>
            </a:pPr>
            <a:endParaRPr lang="en-US" dirty="0">
              <a:latin typeface="Book Antiqua" panose="02040602050305030304" pitchFamily="18" charset="0"/>
            </a:endParaRPr>
          </a:p>
          <a:p>
            <a:pPr marL="0" indent="0">
              <a:spcBef>
                <a:spcPts val="600"/>
              </a:spcBef>
              <a:spcAft>
                <a:spcPts val="600"/>
              </a:spcAft>
              <a:buNone/>
            </a:pPr>
            <a:endParaRPr lang="en-GB" dirty="0">
              <a:latin typeface="Book Antiqua" panose="02040602050305030304" pitchFamily="18" charset="0"/>
            </a:endParaRPr>
          </a:p>
          <a:p>
            <a:pPr marL="0" indent="0">
              <a:buNone/>
            </a:pPr>
            <a:endParaRPr lang="en-US" dirty="0">
              <a:latin typeface="Book Antiqua" panose="02040602050305030304" pitchFamily="18" charset="0"/>
            </a:endParaRPr>
          </a:p>
        </p:txBody>
      </p:sp>
      <p:pic>
        <p:nvPicPr>
          <p:cNvPr id="4" name="Picture 2" descr="Image result for you can't teach children to behave better by making them feel worse">
            <a:hlinkClick r:id="rId2"/>
            <a:extLst>
              <a:ext uri="{FF2B5EF4-FFF2-40B4-BE49-F238E27FC236}">
                <a16:creationId xmlns:a16="http://schemas.microsoft.com/office/drawing/2014/main" id="{88BD8E23-591E-4E97-B05C-00FDC363E4D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982426" y="3757784"/>
            <a:ext cx="4133622" cy="31002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0998795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44F2F2B1-2B5C-4DAC-878D-2FCC8EB467A5}"/>
              </a:ext>
            </a:extLst>
          </p:cNvPr>
          <p:cNvSpPr>
            <a:spLocks noGrp="1"/>
          </p:cNvSpPr>
          <p:nvPr>
            <p:ph type="title"/>
          </p:nvPr>
        </p:nvSpPr>
        <p:spPr/>
        <p:txBody>
          <a:bodyPr/>
          <a:lstStyle/>
          <a:p>
            <a:r>
              <a:rPr lang="en-US" dirty="0">
                <a:latin typeface="Book Antiqua" panose="02040602050305030304" pitchFamily="18" charset="0"/>
              </a:rPr>
              <a:t>The </a:t>
            </a:r>
            <a:r>
              <a:rPr lang="en-US" dirty="0" err="1">
                <a:latin typeface="Book Antiqua" panose="02040602050305030304" pitchFamily="18" charset="0"/>
              </a:rPr>
              <a:t>Behaviour</a:t>
            </a:r>
            <a:r>
              <a:rPr lang="en-US" dirty="0">
                <a:latin typeface="Book Antiqua" panose="02040602050305030304" pitchFamily="18" charset="0"/>
              </a:rPr>
              <a:t> </a:t>
            </a:r>
            <a:r>
              <a:rPr lang="en-US">
                <a:latin typeface="Book Antiqua" panose="02040602050305030304" pitchFamily="18" charset="0"/>
              </a:rPr>
              <a:t>curriculum </a:t>
            </a:r>
            <a:endParaRPr lang="en-GB" dirty="0">
              <a:latin typeface="Book Antiqua" panose="02040602050305030304" pitchFamily="18" charset="0"/>
            </a:endParaRPr>
          </a:p>
        </p:txBody>
      </p:sp>
      <p:sp>
        <p:nvSpPr>
          <p:cNvPr id="7" name="Rectangle 6">
            <a:extLst>
              <a:ext uri="{FF2B5EF4-FFF2-40B4-BE49-F238E27FC236}">
                <a16:creationId xmlns:a16="http://schemas.microsoft.com/office/drawing/2014/main" id="{348032E4-17A9-4DC5-95C8-781D8681E972}"/>
              </a:ext>
            </a:extLst>
          </p:cNvPr>
          <p:cNvSpPr/>
          <p:nvPr/>
        </p:nvSpPr>
        <p:spPr>
          <a:xfrm>
            <a:off x="367552" y="1833178"/>
            <a:ext cx="7109012" cy="3580339"/>
          </a:xfrm>
          <a:prstGeom prst="rect">
            <a:avLst/>
          </a:prstGeom>
        </p:spPr>
        <p:txBody>
          <a:bodyPr wrap="square">
            <a:spAutoFit/>
          </a:bodyPr>
          <a:lstStyle/>
          <a:p>
            <a:pPr marL="228600" lvl="0" indent="-228600">
              <a:lnSpc>
                <a:spcPct val="90000"/>
              </a:lnSpc>
              <a:spcBef>
                <a:spcPts val="1000"/>
              </a:spcBef>
              <a:buFont typeface="Arial" panose="020B0604020202020204" pitchFamily="34" charset="0"/>
              <a:buChar char="•"/>
            </a:pPr>
            <a:r>
              <a:rPr lang="en-US" sz="2800" dirty="0">
                <a:solidFill>
                  <a:prstClr val="black"/>
                </a:solidFill>
                <a:latin typeface="Book Antiqua" panose="02040602050305030304" pitchFamily="18" charset="0"/>
              </a:rPr>
              <a:t>We use the model of equity to try and give the children what they need in order to overcome barriers to making progress with their </a:t>
            </a:r>
            <a:r>
              <a:rPr lang="en-US" sz="2800" dirty="0" err="1">
                <a:solidFill>
                  <a:prstClr val="black"/>
                </a:solidFill>
                <a:latin typeface="Book Antiqua" panose="02040602050305030304" pitchFamily="18" charset="0"/>
              </a:rPr>
              <a:t>behaviour</a:t>
            </a:r>
            <a:r>
              <a:rPr lang="en-US" sz="2800" dirty="0">
                <a:solidFill>
                  <a:prstClr val="black"/>
                </a:solidFill>
                <a:latin typeface="Book Antiqua" panose="02040602050305030304" pitchFamily="18" charset="0"/>
              </a:rPr>
              <a:t> or learning.</a:t>
            </a:r>
          </a:p>
          <a:p>
            <a:pPr marL="228600" lvl="0" indent="-228600">
              <a:lnSpc>
                <a:spcPct val="90000"/>
              </a:lnSpc>
              <a:spcBef>
                <a:spcPts val="1000"/>
              </a:spcBef>
              <a:buFont typeface="Arial" panose="020B0604020202020204" pitchFamily="34" charset="0"/>
              <a:buChar char="•"/>
            </a:pPr>
            <a:r>
              <a:rPr lang="en-US" sz="2800" dirty="0">
                <a:solidFill>
                  <a:prstClr val="black"/>
                </a:solidFill>
                <a:latin typeface="Book Antiqua" panose="02040602050305030304" pitchFamily="18" charset="0"/>
              </a:rPr>
              <a:t>There are always consequences for </a:t>
            </a:r>
          </a:p>
          <a:p>
            <a:pPr lvl="0">
              <a:lnSpc>
                <a:spcPct val="90000"/>
              </a:lnSpc>
              <a:spcBef>
                <a:spcPts val="1000"/>
              </a:spcBef>
            </a:pPr>
            <a:r>
              <a:rPr lang="en-US" sz="2800" dirty="0">
                <a:solidFill>
                  <a:prstClr val="black"/>
                </a:solidFill>
                <a:latin typeface="Book Antiqua" panose="02040602050305030304" pitchFamily="18" charset="0"/>
              </a:rPr>
              <a:t>   detrimental </a:t>
            </a:r>
            <a:r>
              <a:rPr lang="en-US" sz="2800" dirty="0" err="1">
                <a:solidFill>
                  <a:prstClr val="black"/>
                </a:solidFill>
                <a:latin typeface="Book Antiqua" panose="02040602050305030304" pitchFamily="18" charset="0"/>
              </a:rPr>
              <a:t>behaviours</a:t>
            </a:r>
            <a:r>
              <a:rPr lang="en-US" sz="2800" dirty="0">
                <a:solidFill>
                  <a:prstClr val="black"/>
                </a:solidFill>
                <a:latin typeface="Book Antiqua" panose="02040602050305030304" pitchFamily="18" charset="0"/>
              </a:rPr>
              <a:t>. These will not </a:t>
            </a:r>
          </a:p>
          <a:p>
            <a:pPr lvl="0">
              <a:lnSpc>
                <a:spcPct val="90000"/>
              </a:lnSpc>
              <a:spcBef>
                <a:spcPts val="1000"/>
              </a:spcBef>
            </a:pPr>
            <a:r>
              <a:rPr lang="en-US" sz="2800" dirty="0">
                <a:solidFill>
                  <a:prstClr val="black"/>
                </a:solidFill>
                <a:latin typeface="Book Antiqua" panose="02040602050305030304" pitchFamily="18" charset="0"/>
              </a:rPr>
              <a:t>   necessarily be shared with the whole class.</a:t>
            </a:r>
          </a:p>
        </p:txBody>
      </p:sp>
      <p:pic>
        <p:nvPicPr>
          <p:cNvPr id="8" name="Picture 7">
            <a:extLst>
              <a:ext uri="{FF2B5EF4-FFF2-40B4-BE49-F238E27FC236}">
                <a16:creationId xmlns:a16="http://schemas.microsoft.com/office/drawing/2014/main" id="{627041D5-F514-42D1-9E9B-0307C37BA84B}"/>
              </a:ext>
            </a:extLst>
          </p:cNvPr>
          <p:cNvPicPr>
            <a:picLocks noChangeAspect="1"/>
          </p:cNvPicPr>
          <p:nvPr/>
        </p:nvPicPr>
        <p:blipFill rotWithShape="1">
          <a:blip r:embed="rId2"/>
          <a:srcRect l="23347" r="23711"/>
          <a:stretch/>
        </p:blipFill>
        <p:spPr>
          <a:xfrm>
            <a:off x="7293684" y="1690688"/>
            <a:ext cx="4741684" cy="4214829"/>
          </a:xfrm>
          <a:prstGeom prst="rect">
            <a:avLst/>
          </a:prstGeom>
        </p:spPr>
      </p:pic>
    </p:spTree>
    <p:extLst>
      <p:ext uri="{BB962C8B-B14F-4D97-AF65-F5344CB8AC3E}">
        <p14:creationId xmlns:p14="http://schemas.microsoft.com/office/powerpoint/2010/main" val="60422098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a:extLst>
              <a:ext uri="{FF2B5EF4-FFF2-40B4-BE49-F238E27FC236}">
                <a16:creationId xmlns:a16="http://schemas.microsoft.com/office/drawing/2014/main" id="{A67B0B91-9437-4992-AB1D-71F4E22041BD}"/>
              </a:ext>
            </a:extLst>
          </p:cNvPr>
          <p:cNvSpPr>
            <a:spLocks noGrp="1" noChangeArrowheads="1"/>
          </p:cNvSpPr>
          <p:nvPr>
            <p:ph type="title"/>
          </p:nvPr>
        </p:nvSpPr>
        <p:spPr>
          <a:xfrm>
            <a:off x="2170905" y="-694373"/>
            <a:ext cx="7850188" cy="1600201"/>
          </a:xfrm>
        </p:spPr>
        <p:txBody>
          <a:bodyPr>
            <a:normAutofit fontScale="90000"/>
          </a:bodyPr>
          <a:lstStyle/>
          <a:p>
            <a:pPr algn="ctr"/>
            <a:br>
              <a:rPr lang="en-GB" altLang="en-US" b="1" dirty="0"/>
            </a:br>
            <a:br>
              <a:rPr lang="en-GB" altLang="en-US" b="1" dirty="0"/>
            </a:br>
            <a:r>
              <a:rPr lang="en-GB" altLang="en-US" b="1" dirty="0"/>
              <a:t>AIMS and Golden Rules</a:t>
            </a:r>
          </a:p>
        </p:txBody>
      </p:sp>
      <p:sp>
        <p:nvSpPr>
          <p:cNvPr id="3" name="Content Placeholder 2">
            <a:extLst>
              <a:ext uri="{FF2B5EF4-FFF2-40B4-BE49-F238E27FC236}">
                <a16:creationId xmlns:a16="http://schemas.microsoft.com/office/drawing/2014/main" id="{D6ED4EBE-5E3D-426C-BC45-0AB9B19D50D2}"/>
              </a:ext>
            </a:extLst>
          </p:cNvPr>
          <p:cNvSpPr>
            <a:spLocks noGrp="1"/>
          </p:cNvSpPr>
          <p:nvPr>
            <p:ph idx="1"/>
          </p:nvPr>
        </p:nvSpPr>
        <p:spPr>
          <a:xfrm>
            <a:off x="0" y="1341438"/>
            <a:ext cx="12191999" cy="5323522"/>
          </a:xfrm>
        </p:spPr>
        <p:txBody>
          <a:bodyPr>
            <a:normAutofit/>
          </a:bodyPr>
          <a:lstStyle/>
          <a:p>
            <a:pPr marL="0" indent="0">
              <a:buNone/>
              <a:defRPr/>
            </a:pPr>
            <a:endParaRPr lang="en-GB" sz="2400" dirty="0">
              <a:latin typeface="Book Antiqua" panose="02040602050305030304" pitchFamily="18" charset="0"/>
            </a:endParaRPr>
          </a:p>
          <a:p>
            <a:pPr marL="0" indent="0">
              <a:buNone/>
              <a:defRPr/>
            </a:pPr>
            <a:r>
              <a:rPr lang="en-GB" dirty="0">
                <a:latin typeface="Book Antiqua" panose="02040602050305030304" pitchFamily="18" charset="0"/>
              </a:rPr>
              <a:t>We focus on how we learn and good learning behaviours. </a:t>
            </a:r>
          </a:p>
          <a:p>
            <a:pPr marL="0" indent="0">
              <a:buNone/>
              <a:defRPr/>
            </a:pPr>
            <a:endParaRPr lang="en-GB" dirty="0">
              <a:solidFill>
                <a:srgbClr val="FF0000"/>
              </a:solidFill>
              <a:latin typeface="Book Antiqua" panose="02040602050305030304" pitchFamily="18" charset="0"/>
            </a:endParaRPr>
          </a:p>
          <a:p>
            <a:pPr marL="0" indent="0">
              <a:buNone/>
              <a:defRPr/>
            </a:pPr>
            <a:r>
              <a:rPr lang="en-GB" dirty="0">
                <a:latin typeface="Book Antiqua" panose="02040602050305030304" pitchFamily="18" charset="0"/>
              </a:rPr>
              <a:t>Our Golden rules in school are to be </a:t>
            </a:r>
            <a:r>
              <a:rPr lang="en-GB" dirty="0">
                <a:solidFill>
                  <a:srgbClr val="FF0000"/>
                </a:solidFill>
                <a:latin typeface="Book Antiqua" panose="02040602050305030304" pitchFamily="18" charset="0"/>
              </a:rPr>
              <a:t>– Ready, Respectful, Safe.</a:t>
            </a:r>
          </a:p>
          <a:p>
            <a:pPr marL="0" indent="0">
              <a:buNone/>
              <a:defRPr/>
            </a:pPr>
            <a:endParaRPr lang="en-GB" dirty="0">
              <a:solidFill>
                <a:srgbClr val="FF0000"/>
              </a:solidFill>
              <a:latin typeface="Book Antiqua" panose="02040602050305030304" pitchFamily="18" charset="0"/>
            </a:endParaRPr>
          </a:p>
          <a:p>
            <a:pPr marL="0" indent="0">
              <a:buNone/>
              <a:defRPr/>
            </a:pPr>
            <a:r>
              <a:rPr lang="en-GB" dirty="0">
                <a:latin typeface="Book Antiqua" panose="02040602050305030304" pitchFamily="18" charset="0"/>
              </a:rPr>
              <a:t>Our AIMS in school are to be:</a:t>
            </a:r>
          </a:p>
          <a:p>
            <a:pPr>
              <a:defRPr/>
            </a:pPr>
            <a:r>
              <a:rPr lang="en-GB" dirty="0">
                <a:solidFill>
                  <a:srgbClr val="0070C0"/>
                </a:solidFill>
                <a:latin typeface="Book Antiqua" panose="02040602050305030304" pitchFamily="18" charset="0"/>
              </a:rPr>
              <a:t>Attentive – value ourselves, the environment and each other.</a:t>
            </a:r>
          </a:p>
          <a:p>
            <a:pPr>
              <a:defRPr/>
            </a:pPr>
            <a:r>
              <a:rPr lang="en-GB" dirty="0">
                <a:solidFill>
                  <a:srgbClr val="00B050"/>
                </a:solidFill>
                <a:latin typeface="Book Antiqua" panose="02040602050305030304" pitchFamily="18" charset="0"/>
              </a:rPr>
              <a:t>Imaginative – broad curriculum, creative, problem solving, memorable</a:t>
            </a:r>
          </a:p>
          <a:p>
            <a:pPr>
              <a:defRPr/>
            </a:pPr>
            <a:r>
              <a:rPr lang="en-GB" dirty="0">
                <a:solidFill>
                  <a:srgbClr val="7030A0"/>
                </a:solidFill>
                <a:latin typeface="Book Antiqua" panose="02040602050305030304" pitchFamily="18" charset="0"/>
              </a:rPr>
              <a:t>Motivated – trying our best, perseverance, growth mindset </a:t>
            </a:r>
          </a:p>
          <a:p>
            <a:pPr>
              <a:defRPr/>
            </a:pPr>
            <a:r>
              <a:rPr lang="en-GB" dirty="0">
                <a:solidFill>
                  <a:srgbClr val="CC0099"/>
                </a:solidFill>
                <a:latin typeface="Book Antiqua" panose="02040602050305030304" pitchFamily="18" charset="0"/>
              </a:rPr>
              <a:t>Spiritual  - wellbeing, friendship, being safe, Christian ethos</a:t>
            </a:r>
          </a:p>
          <a:p>
            <a:pPr>
              <a:defRPr/>
            </a:pPr>
            <a:endParaRPr lang="en-GB" sz="1800" dirty="0">
              <a:solidFill>
                <a:srgbClr val="FF0000"/>
              </a:solidFill>
              <a:latin typeface="Book Antiqua" panose="02040602050305030304" pitchFamily="18" charset="0"/>
            </a:endParaRPr>
          </a:p>
        </p:txBody>
      </p:sp>
    </p:spTree>
  </p:cSld>
  <p:clrMapOvr>
    <a:masterClrMapping/>
  </p:clrMapOvr>
  <p:transition spd="slow"/>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2859D90-219F-4A2B-95CB-7F7D5D2EF145}"/>
              </a:ext>
            </a:extLst>
          </p:cNvPr>
          <p:cNvSpPr>
            <a:spLocks noGrp="1"/>
          </p:cNvSpPr>
          <p:nvPr>
            <p:ph idx="1"/>
          </p:nvPr>
        </p:nvSpPr>
        <p:spPr>
          <a:xfrm>
            <a:off x="0" y="0"/>
            <a:ext cx="12191999" cy="6858000"/>
          </a:xfrm>
        </p:spPr>
        <p:txBody>
          <a:bodyPr>
            <a:normAutofit fontScale="70000" lnSpcReduction="20000"/>
          </a:bodyPr>
          <a:lstStyle/>
          <a:p>
            <a:pPr marL="0" indent="0">
              <a:lnSpc>
                <a:spcPct val="120000"/>
              </a:lnSpc>
              <a:buNone/>
            </a:pPr>
            <a:r>
              <a:rPr lang="en-US" u="sng" dirty="0">
                <a:latin typeface="Book Antiqua" panose="02040602050305030304" pitchFamily="18" charset="0"/>
              </a:rPr>
              <a:t>School Uniform</a:t>
            </a:r>
          </a:p>
          <a:p>
            <a:pPr marL="0" indent="0">
              <a:lnSpc>
                <a:spcPct val="120000"/>
              </a:lnSpc>
              <a:buNone/>
            </a:pPr>
            <a:r>
              <a:rPr lang="en-US" dirty="0">
                <a:latin typeface="Book Antiqua" panose="02040602050305030304" pitchFamily="18" charset="0"/>
              </a:rPr>
              <a:t>Please refer to the parent handbook.</a:t>
            </a:r>
          </a:p>
          <a:p>
            <a:pPr>
              <a:lnSpc>
                <a:spcPct val="120000"/>
              </a:lnSpc>
            </a:pPr>
            <a:r>
              <a:rPr lang="en-US" dirty="0">
                <a:latin typeface="Book Antiqua" panose="02040602050305030304" pitchFamily="18" charset="0"/>
              </a:rPr>
              <a:t>Name everything!</a:t>
            </a:r>
          </a:p>
          <a:p>
            <a:pPr>
              <a:lnSpc>
                <a:spcPct val="120000"/>
              </a:lnSpc>
            </a:pPr>
            <a:r>
              <a:rPr lang="en-US" dirty="0">
                <a:latin typeface="Book Antiqua" panose="02040602050305030304" pitchFamily="18" charset="0"/>
              </a:rPr>
              <a:t>Long hair must be tied back using plain hair accessories.</a:t>
            </a:r>
          </a:p>
          <a:p>
            <a:pPr>
              <a:lnSpc>
                <a:spcPct val="120000"/>
              </a:lnSpc>
            </a:pPr>
            <a:r>
              <a:rPr lang="en-US" dirty="0">
                <a:latin typeface="Book Antiqua" panose="02040602050305030304" pitchFamily="18" charset="0"/>
              </a:rPr>
              <a:t>No nail varnish.</a:t>
            </a:r>
          </a:p>
          <a:p>
            <a:pPr>
              <a:lnSpc>
                <a:spcPct val="120000"/>
              </a:lnSpc>
            </a:pPr>
            <a:endParaRPr lang="en-US" dirty="0">
              <a:latin typeface="Book Antiqua" panose="02040602050305030304" pitchFamily="18" charset="0"/>
            </a:endParaRPr>
          </a:p>
          <a:p>
            <a:pPr marL="0" indent="0">
              <a:lnSpc>
                <a:spcPct val="120000"/>
              </a:lnSpc>
              <a:buNone/>
            </a:pPr>
            <a:r>
              <a:rPr lang="en-US" u="sng" dirty="0">
                <a:latin typeface="Book Antiqua" panose="02040602050305030304" pitchFamily="18" charset="0"/>
              </a:rPr>
              <a:t>PE Uniform- Tuesday and Wednesday </a:t>
            </a:r>
          </a:p>
          <a:p>
            <a:pPr marL="0" indent="0">
              <a:lnSpc>
                <a:spcPct val="120000"/>
              </a:lnSpc>
              <a:buNone/>
            </a:pPr>
            <a:r>
              <a:rPr lang="en-US" dirty="0">
                <a:latin typeface="Book Antiqua" panose="02040602050305030304" pitchFamily="18" charset="0"/>
              </a:rPr>
              <a:t>On PE days, children should come to school in PE uniform.</a:t>
            </a:r>
          </a:p>
          <a:p>
            <a:pPr marL="0" indent="0">
              <a:lnSpc>
                <a:spcPct val="120000"/>
              </a:lnSpc>
              <a:buNone/>
            </a:pPr>
            <a:r>
              <a:rPr lang="en-US" dirty="0">
                <a:latin typeface="Book Antiqua" panose="02040602050305030304" pitchFamily="18" charset="0"/>
              </a:rPr>
              <a:t>Children should wear the school logo PE T-shirt or plain white T-shirt with jogging bottoms or shorts and trainers. Children should wear their school sweatshirt on PE days- other hoodies/ jumpers are not permitted. </a:t>
            </a:r>
          </a:p>
          <a:p>
            <a:pPr marL="0" indent="0">
              <a:lnSpc>
                <a:spcPct val="120000"/>
              </a:lnSpc>
              <a:buNone/>
            </a:pPr>
            <a:endParaRPr lang="en-US" dirty="0">
              <a:latin typeface="Book Antiqua" panose="02040602050305030304" pitchFamily="18" charset="0"/>
            </a:endParaRPr>
          </a:p>
          <a:p>
            <a:pPr marL="0" indent="0">
              <a:lnSpc>
                <a:spcPct val="120000"/>
              </a:lnSpc>
              <a:buNone/>
            </a:pPr>
            <a:r>
              <a:rPr lang="en-US" u="sng" dirty="0">
                <a:latin typeface="Book Antiqua" panose="02040602050305030304" pitchFamily="18" charset="0"/>
              </a:rPr>
              <a:t>Forest school- Tuesday</a:t>
            </a:r>
          </a:p>
          <a:p>
            <a:pPr>
              <a:lnSpc>
                <a:spcPct val="120000"/>
              </a:lnSpc>
            </a:pPr>
            <a:r>
              <a:rPr lang="en-US" dirty="0">
                <a:latin typeface="Book Antiqua" panose="02040602050305030304" pitchFamily="18" charset="0"/>
              </a:rPr>
              <a:t>Clothing required – long sleeves and long trousers/leggings. A change of shoes – named wellies are ideal.</a:t>
            </a:r>
          </a:p>
          <a:p>
            <a:pPr>
              <a:lnSpc>
                <a:spcPct val="120000"/>
              </a:lnSpc>
            </a:pPr>
            <a:r>
              <a:rPr lang="en-US" dirty="0">
                <a:latin typeface="Book Antiqua" panose="02040602050305030304" pitchFamily="18" charset="0"/>
              </a:rPr>
              <a:t>Children take part in den building, tree climbing, </a:t>
            </a:r>
            <a:r>
              <a:rPr lang="en-US" dirty="0" err="1">
                <a:latin typeface="Book Antiqua" panose="02040602050305030304" pitchFamily="18" charset="0"/>
              </a:rPr>
              <a:t>etc</a:t>
            </a:r>
            <a:r>
              <a:rPr lang="en-US" dirty="0">
                <a:latin typeface="Book Antiqua" panose="02040602050305030304" pitchFamily="18" charset="0"/>
              </a:rPr>
              <a:t> so must have their arms and legs covered as they are working in a natural environment.</a:t>
            </a:r>
            <a:endParaRPr lang="en-GB" dirty="0">
              <a:latin typeface="Book Antiqua" panose="02040602050305030304" pitchFamily="18" charset="0"/>
            </a:endParaRPr>
          </a:p>
        </p:txBody>
      </p:sp>
    </p:spTree>
    <p:extLst>
      <p:ext uri="{BB962C8B-B14F-4D97-AF65-F5344CB8AC3E}">
        <p14:creationId xmlns:p14="http://schemas.microsoft.com/office/powerpoint/2010/main" val="97555303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27835451-3eaa-4370-af0f-1e37e5eaa64a">
      <Terms xmlns="http://schemas.microsoft.com/office/infopath/2007/PartnerControls"/>
    </lcf76f155ced4ddcb4097134ff3c332f>
    <TaxCatchAll xmlns="2c782cb9-9c48-4789-8b11-82e5a5b73e29"/>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DD5B822F72A86F44B3CED9ACB3A757DE" ma:contentTypeVersion="14" ma:contentTypeDescription="Create a new document." ma:contentTypeScope="" ma:versionID="1dfd555a3eaee82d099727d800ac181e">
  <xsd:schema xmlns:xsd="http://www.w3.org/2001/XMLSchema" xmlns:xs="http://www.w3.org/2001/XMLSchema" xmlns:p="http://schemas.microsoft.com/office/2006/metadata/properties" xmlns:ns2="27835451-3eaa-4370-af0f-1e37e5eaa64a" xmlns:ns3="2c782cb9-9c48-4789-8b11-82e5a5b73e29" targetNamespace="http://schemas.microsoft.com/office/2006/metadata/properties" ma:root="true" ma:fieldsID="fde0500c05c3e39950667656730f0a01" ns2:_="" ns3:_="">
    <xsd:import namespace="27835451-3eaa-4370-af0f-1e37e5eaa64a"/>
    <xsd:import namespace="2c782cb9-9c48-4789-8b11-82e5a5b73e29"/>
    <xsd:element name="properties">
      <xsd:complexType>
        <xsd:sequence>
          <xsd:element name="documentManagement">
            <xsd:complexType>
              <xsd:all>
                <xsd:element ref="ns2:MediaServiceMetadata" minOccurs="0"/>
                <xsd:element ref="ns2:MediaServiceFastMetadata" minOccurs="0"/>
                <xsd:element ref="ns2:MediaServiceObjectDetectorVersions" minOccurs="0"/>
                <xsd:element ref="ns3:SharedWithUsers" minOccurs="0"/>
                <xsd:element ref="ns3:SharedWithDetails" minOccurs="0"/>
                <xsd:element ref="ns2:MediaServiceSearchProperties" minOccurs="0"/>
                <xsd:element ref="ns2:MediaServiceGenerationTime" minOccurs="0"/>
                <xsd:element ref="ns2:MediaServiceEventHashCode" minOccurs="0"/>
                <xsd:element ref="ns2:MediaLengthInSeconds" minOccurs="0"/>
                <xsd:element ref="ns2:MediaServiceDateTaken" minOccurs="0"/>
                <xsd:element ref="ns2:lcf76f155ced4ddcb4097134ff3c332f" minOccurs="0"/>
                <xsd:element ref="ns3:TaxCatchAll" minOccurs="0"/>
                <xsd:element ref="ns2: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7835451-3eaa-4370-af0f-1e37e5eaa64a"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0" nillable="true" ma:displayName="MediaServiceObjectDetectorVersions" ma:hidden="true" ma:indexed="true" ma:internalName="MediaServiceObjectDetectorVersions" ma:readOnly="true">
      <xsd:simpleType>
        <xsd:restriction base="dms:Text"/>
      </xsd:simpleType>
    </xsd:element>
    <xsd:element name="MediaServiceSearchProperties" ma:index="13" nillable="true" ma:displayName="MediaServiceSearchProperties" ma:hidden="true" ma:internalName="MediaServiceSearchProperties" ma:readOnly="true">
      <xsd:simpleType>
        <xsd:restriction base="dms:Note"/>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LengthInSeconds" ma:index="16" nillable="true" ma:displayName="MediaLengthInSeconds" ma:hidden="true" ma:internalName="MediaLengthInSeconds" ma:readOnly="true">
      <xsd:simpleType>
        <xsd:restriction base="dms:Unknown"/>
      </xsd:simpleType>
    </xsd:element>
    <xsd:element name="MediaServiceDateTaken" ma:index="17" nillable="true" ma:displayName="MediaServiceDateTaken" ma:hidden="true" ma:indexed="true" ma:internalName="MediaServiceDateTaken" ma:readOnly="true">
      <xsd:simpleType>
        <xsd:restriction base="dms:Text"/>
      </xsd:simpleType>
    </xsd:element>
    <xsd:element name="lcf76f155ced4ddcb4097134ff3c332f" ma:index="19" nillable="true" ma:taxonomy="true" ma:internalName="lcf76f155ced4ddcb4097134ff3c332f" ma:taxonomyFieldName="MediaServiceImageTags" ma:displayName="Image Tags" ma:readOnly="false" ma:fieldId="{5cf76f15-5ced-4ddc-b409-7134ff3c332f}" ma:taxonomyMulti="true" ma:sspId="3394f811-ccc4-4733-b7e1-86dbfdb38820" ma:termSetId="09814cd3-568e-fe90-9814-8d621ff8fb84" ma:anchorId="fba54fb3-c3e1-fe81-a776-ca4b69148c4d" ma:open="true" ma:isKeyword="false">
      <xsd:complexType>
        <xsd:sequence>
          <xsd:element ref="pc:Terms" minOccurs="0" maxOccurs="1"/>
        </xsd:sequence>
      </xsd:complexType>
    </xsd:element>
    <xsd:element name="MediaServiceOCR" ma:index="21" nillable="true" ma:displayName="Extracted Text" ma:internalName="MediaServiceOCR"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2c782cb9-9c48-4789-8b11-82e5a5b73e29" elementFormDefault="qualified">
    <xsd:import namespace="http://schemas.microsoft.com/office/2006/documentManagement/types"/>
    <xsd:import namespace="http://schemas.microsoft.com/office/infopath/2007/PartnerControls"/>
    <xsd:element name="SharedWithUsers" ma:index="11"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2" nillable="true" ma:displayName="Shared With Details" ma:internalName="SharedWithDetails" ma:readOnly="true">
      <xsd:simpleType>
        <xsd:restriction base="dms:Note">
          <xsd:maxLength value="255"/>
        </xsd:restriction>
      </xsd:simpleType>
    </xsd:element>
    <xsd:element name="TaxCatchAll" ma:index="20" nillable="true" ma:displayName="Taxonomy Catch All Column" ma:hidden="true" ma:list="{bb1349c6-8587-49ae-948f-88c4723a9045}" ma:internalName="TaxCatchAll" ma:showField="CatchAllData" ma:web="2c782cb9-9c48-4789-8b11-82e5a5b73e29">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BAB9854F-5691-4641-AEAF-9BF6FF21AF80}">
  <ds:schemaRefs>
    <ds:schemaRef ds:uri="http://purl.org/dc/terms/"/>
    <ds:schemaRef ds:uri="27835451-3eaa-4370-af0f-1e37e5eaa64a"/>
    <ds:schemaRef ds:uri="http://purl.org/dc/dcmitype/"/>
    <ds:schemaRef ds:uri="http://schemas.microsoft.com/office/2006/documentManagement/types"/>
    <ds:schemaRef ds:uri="2c782cb9-9c48-4789-8b11-82e5a5b73e29"/>
    <ds:schemaRef ds:uri="http://schemas.microsoft.com/office/infopath/2007/PartnerControls"/>
    <ds:schemaRef ds:uri="http://schemas.openxmlformats.org/package/2006/metadata/core-properties"/>
    <ds:schemaRef ds:uri="http://schemas.microsoft.com/office/2006/metadata/properties"/>
    <ds:schemaRef ds:uri="http://www.w3.org/XML/1998/namespace"/>
    <ds:schemaRef ds:uri="http://purl.org/dc/elements/1.1/"/>
  </ds:schemaRefs>
</ds:datastoreItem>
</file>

<file path=customXml/itemProps2.xml><?xml version="1.0" encoding="utf-8"?>
<ds:datastoreItem xmlns:ds="http://schemas.openxmlformats.org/officeDocument/2006/customXml" ds:itemID="{28163079-741D-4F28-A54F-0AF9229A87B0}">
  <ds:schemaRefs>
    <ds:schemaRef ds:uri="http://schemas.microsoft.com/sharepoint/v3/contenttype/forms"/>
  </ds:schemaRefs>
</ds:datastoreItem>
</file>

<file path=customXml/itemProps3.xml><?xml version="1.0" encoding="utf-8"?>
<ds:datastoreItem xmlns:ds="http://schemas.openxmlformats.org/officeDocument/2006/customXml" ds:itemID="{22F6BB61-F6E4-4E93-9C63-7BE7B2EEB56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7835451-3eaa-4370-af0f-1e37e5eaa64a"/>
    <ds:schemaRef ds:uri="2c782cb9-9c48-4789-8b11-82e5a5b73e2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Integral</Template>
  <TotalTime>79</TotalTime>
  <Words>1733</Words>
  <Application>Microsoft Office PowerPoint</Application>
  <PresentationFormat>Widescreen</PresentationFormat>
  <Paragraphs>255</Paragraphs>
  <Slides>17</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17</vt:i4>
      </vt:variant>
    </vt:vector>
  </HeadingPairs>
  <TitlesOfParts>
    <vt:vector size="22" baseType="lpstr">
      <vt:lpstr>Arial</vt:lpstr>
      <vt:lpstr>Book Antiqua</vt:lpstr>
      <vt:lpstr>Calibri</vt:lpstr>
      <vt:lpstr>Calibri Light</vt:lpstr>
      <vt:lpstr>Office Theme</vt:lpstr>
      <vt:lpstr>Welcome to our meet the teacher night </vt:lpstr>
      <vt:lpstr>The school day</vt:lpstr>
      <vt:lpstr>Timetable:</vt:lpstr>
      <vt:lpstr>Home learning:</vt:lpstr>
      <vt:lpstr>We set high expectations and encourage</vt:lpstr>
      <vt:lpstr>The Behaviour Curriculum</vt:lpstr>
      <vt:lpstr>The Behaviour curriculum </vt:lpstr>
      <vt:lpstr>  AIMS and Golden Rules</vt:lpstr>
      <vt:lpstr>PowerPoint Presentation</vt:lpstr>
      <vt:lpstr>Safeguarding</vt:lpstr>
      <vt:lpstr>Online safety:</vt:lpstr>
      <vt:lpstr>Attendance:</vt:lpstr>
      <vt:lpstr>Phonics and reading: </vt:lpstr>
      <vt:lpstr>PowerPoint Presentation</vt:lpstr>
      <vt:lpstr>PowerPoint Presentation</vt:lpstr>
      <vt:lpstr>Admin</vt:lpstr>
      <vt:lpstr>Working together!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Welcome to our meet the teacher night</dc:title>
  <dc:creator>Shevki Jessica</dc:creator>
  <cp:lastModifiedBy>Laura Johnston</cp:lastModifiedBy>
  <cp:revision>5</cp:revision>
  <dcterms:created xsi:type="dcterms:W3CDTF">2024-09-10T16:13:30Z</dcterms:created>
  <dcterms:modified xsi:type="dcterms:W3CDTF">2024-09-19T13:42:23Z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0x010100DD5B822F72A86F44B3CED9ACB3A757DE</vt:lpwstr>
  </property>
</Properties>
</file>